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93" r:id="rId2"/>
    <p:sldId id="259" r:id="rId3"/>
    <p:sldId id="298" r:id="rId4"/>
    <p:sldId id="345" r:id="rId5"/>
    <p:sldId id="344" r:id="rId6"/>
    <p:sldId id="343" r:id="rId7"/>
    <p:sldId id="342" r:id="rId8"/>
    <p:sldId id="341" r:id="rId9"/>
    <p:sldId id="340" r:id="rId10"/>
    <p:sldId id="339" r:id="rId11"/>
    <p:sldId id="338" r:id="rId12"/>
    <p:sldId id="337" r:id="rId13"/>
    <p:sldId id="299" r:id="rId14"/>
    <p:sldId id="317" r:id="rId15"/>
    <p:sldId id="316" r:id="rId16"/>
    <p:sldId id="300" r:id="rId17"/>
    <p:sldId id="301" r:id="rId18"/>
    <p:sldId id="302" r:id="rId19"/>
    <p:sldId id="303" r:id="rId20"/>
    <p:sldId id="315" r:id="rId21"/>
    <p:sldId id="304" r:id="rId22"/>
    <p:sldId id="305" r:id="rId23"/>
    <p:sldId id="306" r:id="rId24"/>
    <p:sldId id="307" r:id="rId25"/>
    <p:sldId id="309" r:id="rId26"/>
    <p:sldId id="310" r:id="rId27"/>
    <p:sldId id="311" r:id="rId28"/>
    <p:sldId id="308" r:id="rId29"/>
    <p:sldId id="312" r:id="rId30"/>
    <p:sldId id="313" r:id="rId31"/>
    <p:sldId id="314" r:id="rId32"/>
    <p:sldId id="296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31" r:id="rId42"/>
    <p:sldId id="330" r:id="rId43"/>
    <p:sldId id="329" r:id="rId44"/>
    <p:sldId id="328" r:id="rId45"/>
    <p:sldId id="326" r:id="rId46"/>
    <p:sldId id="336" r:id="rId47"/>
    <p:sldId id="335" r:id="rId48"/>
    <p:sldId id="334" r:id="rId49"/>
    <p:sldId id="333" r:id="rId50"/>
    <p:sldId id="332" r:id="rId51"/>
    <p:sldId id="346" r:id="rId52"/>
    <p:sldId id="356" r:id="rId53"/>
    <p:sldId id="355" r:id="rId54"/>
    <p:sldId id="354" r:id="rId55"/>
    <p:sldId id="353" r:id="rId56"/>
    <p:sldId id="352" r:id="rId57"/>
    <p:sldId id="349" r:id="rId58"/>
    <p:sldId id="348" r:id="rId59"/>
    <p:sldId id="347" r:id="rId60"/>
    <p:sldId id="360" r:id="rId61"/>
    <p:sldId id="359" r:id="rId62"/>
    <p:sldId id="358" r:id="rId63"/>
    <p:sldId id="357" r:id="rId64"/>
    <p:sldId id="297" r:id="rId65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68"/>
      <p:bold r:id="rId69"/>
    </p:embeddedFont>
    <p:embeddedFont>
      <p:font typeface="NanumGothicCoding" panose="020D0009000000000000" pitchFamily="49" charset="-127"/>
      <p:regular r:id="rId70"/>
      <p:bold r:id="rId71"/>
    </p:embeddedFont>
    <p:embeddedFont>
      <p:font typeface="Noto Sans" panose="020B0502040504020204" pitchFamily="34" charset="0"/>
      <p:regular r:id="rId72"/>
      <p:bold r:id="rId73"/>
      <p:italic r:id="rId74"/>
      <p:boldItalic r:id="rId7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C6"/>
    <a:srgbClr val="C60079"/>
    <a:srgbClr val="704D2E"/>
    <a:srgbClr val="FFFFFF"/>
    <a:srgbClr val="E0B66A"/>
    <a:srgbClr val="FED239"/>
    <a:srgbClr val="A77344"/>
    <a:srgbClr val="B8D195"/>
    <a:srgbClr val="916441"/>
    <a:srgbClr val="99D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B8D1E-C6B6-48B2-9CDE-4CE27D0E3912}" v="1539" dt="2024-03-16T13:50:46.16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875" autoAdjust="0"/>
    <p:restoredTop sz="94792" autoAdjust="0"/>
  </p:normalViewPr>
  <p:slideViewPr>
    <p:cSldViewPr>
      <p:cViewPr varScale="1">
        <p:scale>
          <a:sx n="104" d="100"/>
          <a:sy n="104" d="100"/>
        </p:scale>
        <p:origin x="24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355976" y="412154"/>
            <a:ext cx="4330824" cy="186471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88640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97C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2615214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787454" y="2276872"/>
            <a:ext cx="381699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  <a:cs typeface="+mn-lt"/>
              </a:rPr>
              <a:t> </a:t>
            </a:r>
            <a:r>
              <a:rPr kumimoji="1" lang="en-US" sz="1000" dirty="0">
                <a:solidFill>
                  <a:schemeClr val="bg1">
                    <a:lumMod val="65000"/>
                  </a:schemeClr>
                </a:solidFill>
                <a:latin typeface="Calibri"/>
                <a:ea typeface="맑은 고딕"/>
                <a:cs typeface="+mn-lt"/>
              </a:rPr>
              <a:t>Redefining travel with speed, convenience, and modernity.</a:t>
            </a:r>
            <a:endParaRPr kumimoji="1" lang="ko-KR" altLang="en-US" sz="1000" dirty="0">
              <a:solidFill>
                <a:schemeClr val="bg1">
                  <a:lumMod val="65000"/>
                </a:schemeClr>
              </a:solidFill>
              <a:latin typeface="Calibri"/>
              <a:ea typeface="맑은 고딕"/>
              <a:cs typeface="+mn-lt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4282234" y="1490629"/>
            <a:ext cx="4330824" cy="694065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SwiftAir</a:t>
            </a:r>
            <a:endParaRPr lang="en-US" altLang="ko-KR" b="1">
              <a:solidFill>
                <a:srgbClr val="0097C6"/>
              </a:solidFill>
              <a:cs typeface="Calibri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004048" y="2132856"/>
            <a:ext cx="360040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904200" y="6166383"/>
            <a:ext cx="1335600" cy="338400"/>
            <a:chOff x="5427663" y="6166383"/>
            <a:chExt cx="1335600" cy="338400"/>
          </a:xfrm>
        </p:grpSpPr>
        <p:sp>
          <p:nvSpPr>
            <p:cNvPr id="3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0BF65D-0103-6AAA-C267-25D579FAF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4833156"/>
            <a:ext cx="8340861" cy="1800200"/>
          </a:xfrm>
        </p:spPr>
        <p:txBody>
          <a:bodyPr/>
          <a:lstStyle/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1. </a:t>
            </a:r>
            <a:r>
              <a:rPr lang="ko-KR" altLang="en-US" b="1" i="0" dirty="0">
                <a:solidFill>
                  <a:srgbClr val="000000"/>
                </a:solidFill>
              </a:rPr>
              <a:t>만 </a:t>
            </a:r>
            <a:r>
              <a:rPr lang="en-US" altLang="ko-KR" b="1" i="0" dirty="0">
                <a:solidFill>
                  <a:srgbClr val="000000"/>
                </a:solidFill>
              </a:rPr>
              <a:t>14</a:t>
            </a:r>
            <a:r>
              <a:rPr lang="ko-KR" altLang="en-US" b="1" i="0" dirty="0">
                <a:solidFill>
                  <a:srgbClr val="000000"/>
                </a:solidFill>
              </a:rPr>
              <a:t>세 미만 버튼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이 페이지로 이동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/>
            <a:r>
              <a:rPr lang="ko-KR" altLang="en-US" b="1" i="0" dirty="0">
                <a:solidFill>
                  <a:srgbClr val="000000"/>
                </a:solidFill>
              </a:rPr>
              <a:t>        </a:t>
            </a:r>
            <a:r>
              <a:rPr lang="en-US" altLang="ko-KR" b="1" i="0" dirty="0">
                <a:solidFill>
                  <a:srgbClr val="000000"/>
                </a:solidFill>
              </a:rPr>
              <a:t>=&gt;</a:t>
            </a:r>
            <a:r>
              <a:rPr lang="ko-KR" altLang="en-US" b="1" i="0" dirty="0">
                <a:solidFill>
                  <a:srgbClr val="000000"/>
                </a:solidFill>
              </a:rPr>
              <a:t> 법정 대리인 정보수집 동의 버튼 클릭 후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</a:p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2. [</a:t>
            </a:r>
            <a:r>
              <a:rPr lang="ko-KR" altLang="en-US" b="1" i="0" dirty="0">
                <a:solidFill>
                  <a:srgbClr val="000000"/>
                </a:solidFill>
              </a:rPr>
              <a:t>법정대리인 인증</a:t>
            </a:r>
            <a:r>
              <a:rPr lang="en-US" altLang="ko-KR" b="1" i="0" dirty="0">
                <a:solidFill>
                  <a:srgbClr val="000000"/>
                </a:solidFill>
              </a:rPr>
              <a:t>] </a:t>
            </a:r>
            <a:r>
              <a:rPr lang="ko-KR" altLang="en-US" b="1" i="0" dirty="0">
                <a:solidFill>
                  <a:srgbClr val="000000"/>
                </a:solidFill>
              </a:rPr>
              <a:t>버튼 클릭 후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통신사 본인인증 창 뜸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3.</a:t>
            </a:r>
            <a:r>
              <a:rPr lang="ko-KR" altLang="en-US" b="1" i="0" dirty="0">
                <a:solidFill>
                  <a:srgbClr val="000000"/>
                </a:solidFill>
              </a:rPr>
              <a:t> 통신사 본인인증 완료 후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이메일 인증 뜸</a:t>
            </a:r>
            <a:r>
              <a:rPr lang="en-US" altLang="ko-KR" b="1" i="0" dirty="0">
                <a:solidFill>
                  <a:srgbClr val="000000"/>
                </a:solidFill>
              </a:rPr>
              <a:t> (*</a:t>
            </a:r>
            <a:r>
              <a:rPr lang="ko-KR" altLang="en-US" b="1" i="0" dirty="0">
                <a:solidFill>
                  <a:srgbClr val="000000"/>
                </a:solidFill>
              </a:rPr>
              <a:t>국외 거주자 페이지 슬라이드 참고</a:t>
            </a:r>
            <a:r>
              <a:rPr lang="en-US" altLang="ko-KR" b="1" i="0" dirty="0">
                <a:solidFill>
                  <a:srgbClr val="000000"/>
                </a:solidFill>
              </a:rPr>
              <a:t>)</a:t>
            </a:r>
          </a:p>
          <a:p>
            <a:pPr marL="0" indent="0">
              <a:lnSpc>
                <a:spcPct val="150000"/>
              </a:lnSpc>
            </a:pPr>
            <a:endParaRPr lang="en-US" altLang="ko-KR" b="1" i="0" dirty="0">
              <a:solidFill>
                <a:srgbClr val="00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E04C6A-8019-D2FC-97CB-2C2E5936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만 </a:t>
            </a:r>
            <a:r>
              <a:rPr lang="en-US" altLang="ko-KR" dirty="0">
                <a:ea typeface="맑은 고딕"/>
              </a:rPr>
              <a:t>14</a:t>
            </a:r>
            <a:r>
              <a:rPr lang="ko-KR" altLang="en-US" dirty="0">
                <a:ea typeface="맑은 고딕"/>
              </a:rPr>
              <a:t>세 미만</a:t>
            </a:r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3BDC19-ECC5-04EC-FB07-9E126F56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5917683" cy="3263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FF8568-F01F-F4CC-75D5-FFD45AA90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15"/>
          <a:stretch/>
        </p:blipFill>
        <p:spPr>
          <a:xfrm>
            <a:off x="5753198" y="1124745"/>
            <a:ext cx="3211290" cy="2160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82CBD4-EEDB-3B9D-F4A3-7CD3C2342255}"/>
              </a:ext>
            </a:extLst>
          </p:cNvPr>
          <p:cNvSpPr txBox="1"/>
          <p:nvPr/>
        </p:nvSpPr>
        <p:spPr>
          <a:xfrm>
            <a:off x="71500" y="1084094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E3CA9-1124-5FCC-818F-A04F3C6523C4}"/>
              </a:ext>
            </a:extLst>
          </p:cNvPr>
          <p:cNvSpPr txBox="1"/>
          <p:nvPr/>
        </p:nvSpPr>
        <p:spPr>
          <a:xfrm>
            <a:off x="5825206" y="1209272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B2B965-9A00-6ACC-FF82-7B3F9C194C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31" t="33684" r="3037" b="5293"/>
          <a:stretch/>
        </p:blipFill>
        <p:spPr>
          <a:xfrm>
            <a:off x="5486720" y="3282348"/>
            <a:ext cx="3475878" cy="2232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D8935-739A-EE06-D4D0-7C131EE0553B}"/>
              </a:ext>
            </a:extLst>
          </p:cNvPr>
          <p:cNvSpPr txBox="1"/>
          <p:nvPr/>
        </p:nvSpPr>
        <p:spPr>
          <a:xfrm>
            <a:off x="5484830" y="3282348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13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AEC9CE-880B-05D4-2C01-5E5719FEAE70}"/>
              </a:ext>
            </a:extLst>
          </p:cNvPr>
          <p:cNvGrpSpPr/>
          <p:nvPr/>
        </p:nvGrpSpPr>
        <p:grpSpPr>
          <a:xfrm>
            <a:off x="423731" y="1085199"/>
            <a:ext cx="3492696" cy="5728177"/>
            <a:chOff x="423731" y="1085199"/>
            <a:chExt cx="3492696" cy="572817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2E75410-CCA1-21FE-03B4-B3C5C7FC6691}"/>
                </a:ext>
              </a:extLst>
            </p:cNvPr>
            <p:cNvGrpSpPr/>
            <p:nvPr/>
          </p:nvGrpSpPr>
          <p:grpSpPr>
            <a:xfrm>
              <a:off x="423731" y="1085199"/>
              <a:ext cx="3492696" cy="5728177"/>
              <a:chOff x="423731" y="1085199"/>
              <a:chExt cx="3492696" cy="572817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3F90312D-78CB-0FC8-29B8-C021A828EF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3595"/>
              <a:stretch/>
            </p:blipFill>
            <p:spPr>
              <a:xfrm>
                <a:off x="423731" y="1085199"/>
                <a:ext cx="3490938" cy="371195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DB5942BE-9C48-76DD-5166-CD78AAF2F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490" y="4797152"/>
                <a:ext cx="3490937" cy="2016224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D3E4B1B-1B54-5F1C-920B-FD6A1EAFE3FC}"/>
                </a:ext>
              </a:extLst>
            </p:cNvPr>
            <p:cNvSpPr/>
            <p:nvPr/>
          </p:nvSpPr>
          <p:spPr>
            <a:xfrm>
              <a:off x="1300875" y="2582470"/>
              <a:ext cx="432048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9FB3B5-ECCC-D0FE-8F93-66932584D54E}"/>
                </a:ext>
              </a:extLst>
            </p:cNvPr>
            <p:cNvSpPr/>
            <p:nvPr/>
          </p:nvSpPr>
          <p:spPr>
            <a:xfrm>
              <a:off x="1439652" y="3507919"/>
              <a:ext cx="504056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509390-E32A-BDCC-1304-2E2969AD53B9}"/>
                </a:ext>
              </a:extLst>
            </p:cNvPr>
            <p:cNvSpPr/>
            <p:nvPr/>
          </p:nvSpPr>
          <p:spPr>
            <a:xfrm>
              <a:off x="1480895" y="4347371"/>
              <a:ext cx="504056" cy="14401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D36B5B-3011-CA05-0F7A-00463CD9B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1085199"/>
            <a:ext cx="5040560" cy="56609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1.</a:t>
            </a:r>
            <a:r>
              <a:rPr lang="ko-KR" altLang="en-US" sz="1400" b="1" i="0" dirty="0">
                <a:solidFill>
                  <a:srgbClr val="000000"/>
                </a:solidFill>
              </a:rPr>
              <a:t> 성별 선택 버튼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2. </a:t>
            </a:r>
            <a:r>
              <a:rPr lang="ko-KR" altLang="en-US" sz="1400" b="1" i="0" dirty="0">
                <a:solidFill>
                  <a:srgbClr val="000000"/>
                </a:solidFill>
              </a:rPr>
              <a:t>이메일은 앞서 인증한 이메일 가져와서 출력됨</a:t>
            </a:r>
            <a:r>
              <a:rPr lang="en-US" altLang="ko-KR" sz="1400" b="1" i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3. </a:t>
            </a:r>
            <a:r>
              <a:rPr lang="ko-KR" altLang="en-US" sz="1400" b="1" i="0" dirty="0">
                <a:solidFill>
                  <a:srgbClr val="000000"/>
                </a:solidFill>
              </a:rPr>
              <a:t>비밀번호 입력</a:t>
            </a:r>
            <a:r>
              <a:rPr lang="en-US" altLang="ko-KR" sz="1400" b="1" i="0" dirty="0">
                <a:solidFill>
                  <a:srgbClr val="000000"/>
                </a:solidFill>
              </a:rPr>
              <a:t>(</a:t>
            </a:r>
            <a:r>
              <a:rPr lang="ko-KR" altLang="en-US" sz="1400" b="1" i="0" dirty="0">
                <a:solidFill>
                  <a:srgbClr val="000000"/>
                </a:solidFill>
              </a:rPr>
              <a:t>번호 보이기</a:t>
            </a:r>
            <a:r>
              <a:rPr lang="en-US" altLang="ko-KR" sz="1400" b="1" i="0" dirty="0">
                <a:solidFill>
                  <a:srgbClr val="000000"/>
                </a:solidFill>
              </a:rPr>
              <a:t>/</a:t>
            </a:r>
            <a:r>
              <a:rPr lang="ko-KR" altLang="en-US" sz="1400" b="1" i="0" dirty="0">
                <a:solidFill>
                  <a:srgbClr val="000000"/>
                </a:solidFill>
              </a:rPr>
              <a:t>가리기 가능</a:t>
            </a:r>
            <a:r>
              <a:rPr lang="en-US" altLang="ko-KR" sz="1400" b="1" i="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4. </a:t>
            </a:r>
            <a:r>
              <a:rPr lang="ko-KR" altLang="en-US" sz="1400" b="1" i="0" dirty="0">
                <a:solidFill>
                  <a:srgbClr val="000000"/>
                </a:solidFill>
              </a:rPr>
              <a:t>비밀번호 확인</a:t>
            </a:r>
            <a:r>
              <a:rPr lang="en-US" altLang="ko-KR" sz="1400" b="1" i="0" dirty="0">
                <a:solidFill>
                  <a:srgbClr val="000000"/>
                </a:solidFill>
              </a:rPr>
              <a:t>(</a:t>
            </a:r>
            <a:r>
              <a:rPr lang="ko-KR" altLang="en-US" sz="1400" b="1" i="0" dirty="0">
                <a:solidFill>
                  <a:srgbClr val="000000"/>
                </a:solidFill>
              </a:rPr>
              <a:t>번호 보이기</a:t>
            </a:r>
            <a:r>
              <a:rPr lang="en-US" altLang="ko-KR" sz="1400" b="1" i="0" dirty="0">
                <a:solidFill>
                  <a:srgbClr val="000000"/>
                </a:solidFill>
              </a:rPr>
              <a:t>/</a:t>
            </a:r>
            <a:r>
              <a:rPr lang="ko-KR" altLang="en-US" sz="1400" b="1" i="0" dirty="0">
                <a:solidFill>
                  <a:srgbClr val="000000"/>
                </a:solidFill>
              </a:rPr>
              <a:t>가리기 가능</a:t>
            </a:r>
            <a:r>
              <a:rPr lang="en-US" altLang="ko-KR" sz="1400" b="1" i="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5. </a:t>
            </a:r>
            <a:r>
              <a:rPr lang="ko-KR" altLang="en-US" sz="1400" b="1" i="0" dirty="0">
                <a:solidFill>
                  <a:srgbClr val="000000"/>
                </a:solidFill>
              </a:rPr>
              <a:t>앞서 통신사 인증할 때 사용한 휴대폰 번호 가져와서 출력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6. </a:t>
            </a:r>
            <a:r>
              <a:rPr lang="ko-KR" altLang="en-US" sz="1400" b="1" i="0" dirty="0">
                <a:solidFill>
                  <a:srgbClr val="000000"/>
                </a:solidFill>
              </a:rPr>
              <a:t>영문 성</a:t>
            </a:r>
            <a:r>
              <a:rPr lang="en-US" altLang="ko-KR" sz="1400" b="1" i="0" dirty="0">
                <a:solidFill>
                  <a:srgbClr val="000000"/>
                </a:solidFill>
              </a:rPr>
              <a:t> / </a:t>
            </a:r>
            <a:r>
              <a:rPr lang="ko-KR" altLang="en-US" sz="1400" b="1" i="0" dirty="0">
                <a:solidFill>
                  <a:srgbClr val="000000"/>
                </a:solidFill>
              </a:rPr>
              <a:t>영문 이름 입력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7. </a:t>
            </a:r>
            <a:r>
              <a:rPr lang="ko-KR" altLang="en-US" sz="1400" b="1" i="0" dirty="0">
                <a:solidFill>
                  <a:srgbClr val="000000"/>
                </a:solidFill>
              </a:rPr>
              <a:t>앞서 통신사 인증할 때 수집한 생년월일 정보 가져와서 출력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8. </a:t>
            </a:r>
            <a:r>
              <a:rPr lang="ko-KR" altLang="en-US" sz="1400" b="1" i="0" dirty="0">
                <a:solidFill>
                  <a:srgbClr val="000000"/>
                </a:solidFill>
              </a:rPr>
              <a:t>국적 선택하는 </a:t>
            </a:r>
            <a:r>
              <a:rPr lang="ko-KR" altLang="en-US" sz="1400" b="1" i="0" dirty="0" err="1">
                <a:solidFill>
                  <a:srgbClr val="000000"/>
                </a:solidFill>
              </a:rPr>
              <a:t>셀렉트</a:t>
            </a:r>
            <a:r>
              <a:rPr lang="ko-KR" altLang="en-US" sz="1400" b="1" i="0" dirty="0">
                <a:solidFill>
                  <a:srgbClr val="000000"/>
                </a:solidFill>
              </a:rPr>
              <a:t> 박스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9. </a:t>
            </a:r>
            <a:r>
              <a:rPr lang="ko-KR" altLang="en-US" sz="1400" b="1" i="0" dirty="0">
                <a:solidFill>
                  <a:srgbClr val="000000"/>
                </a:solidFill>
              </a:rPr>
              <a:t>동의 여부 버튼 </a:t>
            </a:r>
            <a:r>
              <a:rPr lang="en-US" altLang="ko-KR" sz="1400" b="1" i="0" dirty="0">
                <a:solidFill>
                  <a:srgbClr val="000000"/>
                </a:solidFill>
              </a:rPr>
              <a:t>– </a:t>
            </a:r>
            <a:r>
              <a:rPr lang="ko-KR" altLang="en-US" sz="1400" b="1" i="0" dirty="0">
                <a:solidFill>
                  <a:srgbClr val="000000"/>
                </a:solidFill>
              </a:rPr>
              <a:t>클릭 시</a:t>
            </a:r>
            <a:r>
              <a:rPr lang="en-US" altLang="ko-KR" sz="1400" b="1" i="0" dirty="0">
                <a:solidFill>
                  <a:srgbClr val="000000"/>
                </a:solidFill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</a:rPr>
              <a:t>여권번호 </a:t>
            </a:r>
            <a:r>
              <a:rPr lang="en-US" altLang="ko-KR" sz="1400" b="1" i="0" dirty="0">
                <a:solidFill>
                  <a:srgbClr val="000000"/>
                </a:solidFill>
              </a:rPr>
              <a:t>/ </a:t>
            </a:r>
            <a:r>
              <a:rPr lang="ko-KR" altLang="en-US" sz="1400" b="1" i="0" dirty="0">
                <a:solidFill>
                  <a:srgbClr val="000000"/>
                </a:solidFill>
              </a:rPr>
              <a:t>여권 만료일 입력 칸이 아래 뜸</a:t>
            </a:r>
            <a:r>
              <a:rPr lang="en-US" altLang="ko-KR" sz="1400" b="1" i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10. </a:t>
            </a:r>
            <a:r>
              <a:rPr lang="ko-KR" altLang="en-US" sz="1400" b="1" i="0" dirty="0">
                <a:solidFill>
                  <a:srgbClr val="000000"/>
                </a:solidFill>
              </a:rPr>
              <a:t>약관 동의 버튼 </a:t>
            </a:r>
            <a:r>
              <a:rPr lang="en-US" altLang="ko-KR" sz="1400" b="1" i="0" dirty="0">
                <a:solidFill>
                  <a:srgbClr val="000000"/>
                </a:solidFill>
              </a:rPr>
              <a:t>– </a:t>
            </a:r>
            <a:r>
              <a:rPr lang="ko-KR" altLang="en-US" sz="1400" b="1" i="0" dirty="0">
                <a:solidFill>
                  <a:srgbClr val="000000"/>
                </a:solidFill>
              </a:rPr>
              <a:t>전체 버튼 </a:t>
            </a:r>
            <a:r>
              <a:rPr lang="en-US" altLang="ko-KR" sz="1400" b="1" i="0" dirty="0">
                <a:solidFill>
                  <a:srgbClr val="000000"/>
                </a:solidFill>
              </a:rPr>
              <a:t>/ </a:t>
            </a:r>
            <a:r>
              <a:rPr lang="ko-KR" altLang="en-US" sz="1400" b="1" i="0" dirty="0">
                <a:solidFill>
                  <a:srgbClr val="000000"/>
                </a:solidFill>
              </a:rPr>
              <a:t>개별 버튼 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11. </a:t>
            </a:r>
            <a:r>
              <a:rPr lang="ko-KR" altLang="en-US" sz="1400" b="1" i="0" dirty="0">
                <a:solidFill>
                  <a:srgbClr val="000000"/>
                </a:solidFill>
              </a:rPr>
              <a:t>회원가입 완료 버튼 클릭 시</a:t>
            </a:r>
            <a:r>
              <a:rPr lang="en-US" altLang="ko-KR" sz="1400" b="1" i="0" dirty="0">
                <a:solidFill>
                  <a:srgbClr val="000000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12. </a:t>
            </a:r>
            <a:r>
              <a:rPr lang="ko-KR" altLang="en-US" sz="1400" b="1" i="0" dirty="0">
                <a:solidFill>
                  <a:srgbClr val="000000"/>
                </a:solidFill>
              </a:rPr>
              <a:t>이전으로 돌아가기 버튼 클릭 시 </a:t>
            </a:r>
            <a:r>
              <a:rPr lang="en-US" altLang="ko-KR" sz="1400" b="1" i="0" dirty="0">
                <a:solidFill>
                  <a:srgbClr val="000000"/>
                </a:solidFill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</a:rPr>
              <a:t>이메일 인증 페이지로 이동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b="1" i="0" dirty="0">
              <a:solidFill>
                <a:srgbClr val="00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029F13-E162-6E42-06E6-C73DA096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공통 양식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9D69B-3279-CECE-04F7-93985B28AE3C}"/>
              </a:ext>
            </a:extLst>
          </p:cNvPr>
          <p:cNvSpPr txBox="1"/>
          <p:nvPr/>
        </p:nvSpPr>
        <p:spPr>
          <a:xfrm>
            <a:off x="453850" y="2054732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1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423F0-1DE2-1F91-BC24-70054B9251CF}"/>
              </a:ext>
            </a:extLst>
          </p:cNvPr>
          <p:cNvSpPr txBox="1"/>
          <p:nvPr/>
        </p:nvSpPr>
        <p:spPr>
          <a:xfrm>
            <a:off x="453850" y="2508210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2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A4138-5290-9D2E-9A19-306E0155E939}"/>
              </a:ext>
            </a:extLst>
          </p:cNvPr>
          <p:cNvSpPr txBox="1"/>
          <p:nvPr/>
        </p:nvSpPr>
        <p:spPr>
          <a:xfrm>
            <a:off x="453850" y="2823188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3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D62D97-819D-D9EA-A7CB-7F78424FB2D9}"/>
              </a:ext>
            </a:extLst>
          </p:cNvPr>
          <p:cNvSpPr txBox="1"/>
          <p:nvPr/>
        </p:nvSpPr>
        <p:spPr>
          <a:xfrm>
            <a:off x="453850" y="3175398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4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00FA-F300-8389-E435-3D7BF4E53F01}"/>
              </a:ext>
            </a:extLst>
          </p:cNvPr>
          <p:cNvSpPr txBox="1"/>
          <p:nvPr/>
        </p:nvSpPr>
        <p:spPr>
          <a:xfrm>
            <a:off x="457774" y="3500818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5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09575-827B-10F3-39BC-9C52C145E422}"/>
              </a:ext>
            </a:extLst>
          </p:cNvPr>
          <p:cNvSpPr txBox="1"/>
          <p:nvPr/>
        </p:nvSpPr>
        <p:spPr>
          <a:xfrm>
            <a:off x="453850" y="3901449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6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1CE60-7271-D614-927B-FC10AAD54232}"/>
              </a:ext>
            </a:extLst>
          </p:cNvPr>
          <p:cNvSpPr txBox="1"/>
          <p:nvPr/>
        </p:nvSpPr>
        <p:spPr>
          <a:xfrm>
            <a:off x="453850" y="4302080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7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5460C-2B09-BEFC-91D7-9EC3EE9EE232}"/>
              </a:ext>
            </a:extLst>
          </p:cNvPr>
          <p:cNvSpPr txBox="1"/>
          <p:nvPr/>
        </p:nvSpPr>
        <p:spPr>
          <a:xfrm>
            <a:off x="453850" y="4622205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8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4D45D-9188-60D0-6CE8-D26DFFDE44C4}"/>
              </a:ext>
            </a:extLst>
          </p:cNvPr>
          <p:cNvSpPr txBox="1"/>
          <p:nvPr/>
        </p:nvSpPr>
        <p:spPr>
          <a:xfrm>
            <a:off x="2915816" y="4833599"/>
            <a:ext cx="216024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9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04CA5-BE91-5658-1694-64EB16363645}"/>
              </a:ext>
            </a:extLst>
          </p:cNvPr>
          <p:cNvSpPr txBox="1"/>
          <p:nvPr/>
        </p:nvSpPr>
        <p:spPr>
          <a:xfrm>
            <a:off x="107504" y="5547966"/>
            <a:ext cx="382493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10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8F6FAC-A1E1-4031-1603-8E14DE9350CA}"/>
              </a:ext>
            </a:extLst>
          </p:cNvPr>
          <p:cNvSpPr txBox="1"/>
          <p:nvPr/>
        </p:nvSpPr>
        <p:spPr>
          <a:xfrm>
            <a:off x="827584" y="6309320"/>
            <a:ext cx="382493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11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404D82-C26F-4220-9126-DFD065B54007}"/>
              </a:ext>
            </a:extLst>
          </p:cNvPr>
          <p:cNvSpPr txBox="1"/>
          <p:nvPr/>
        </p:nvSpPr>
        <p:spPr>
          <a:xfrm>
            <a:off x="2411760" y="6553460"/>
            <a:ext cx="382493" cy="27699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0000"/>
                </a:solidFill>
              </a:rPr>
              <a:t>12</a:t>
            </a:r>
            <a:endParaRPr lang="ko-KR" altLang="en-U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385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C60300-7098-1E85-583B-A86CA37B9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569" y="5229200"/>
            <a:ext cx="8340861" cy="1281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가입 완료 시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회원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가입을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환영하는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팝업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 창이 뜨고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</a:t>
            </a:r>
            <a:endParaRPr lang="ko-KR" altLang="en-US" dirty="0"/>
          </a:p>
          <a:p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홈으로 이동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버튼 클릭 시 메인 페이지로 이동</a:t>
            </a:r>
            <a:endParaRPr lang="ko-KR" dirty="0"/>
          </a:p>
          <a:p>
            <a:endParaRPr lang="ko-KR" altLang="en-US" b="1" i="0" dirty="0">
              <a:solidFill>
                <a:srgbClr val="000000"/>
              </a:solidFill>
              <a:ea typeface="맑은 고딕"/>
              <a:cs typeface="Calibri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905CF2-D67C-A142-1263-602EB083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가입 완료 시</a:t>
            </a:r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3A79A-ED0C-C64A-CAEF-ADD4D0A2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196752"/>
            <a:ext cx="3067072" cy="36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92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NanumGothicCoding"/>
                <a:ea typeface="NanumGothicCoding"/>
              </a:rPr>
              <a:t>03_예매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638"/>
            <a:ext cx="9144000" cy="22558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38A3A0-774B-6151-C9CA-08C4EFCC41A2}"/>
              </a:ext>
            </a:extLst>
          </p:cNvPr>
          <p:cNvSpPr/>
          <p:nvPr/>
        </p:nvSpPr>
        <p:spPr>
          <a:xfrm>
            <a:off x="1409350" y="1661020"/>
            <a:ext cx="608323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00000"/>
              </a:solidFill>
              <a:highlight>
                <a:srgbClr val="000000"/>
              </a:highlight>
              <a:cs typeface="Calibri Light"/>
            </a:endParaRPr>
          </a:p>
        </p:txBody>
      </p:sp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1BB556B0-318B-AE15-1B76-2C6C934A764B}"/>
              </a:ext>
            </a:extLst>
          </p:cNvPr>
          <p:cNvSpPr txBox="1">
            <a:spLocks/>
          </p:cNvSpPr>
          <p:nvPr/>
        </p:nvSpPr>
        <p:spPr>
          <a:xfrm>
            <a:off x="567701" y="3537425"/>
            <a:ext cx="3960470" cy="17617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1. </a:t>
            </a:r>
            <a:r>
              <a:rPr lang="en-US" altLang="ko-KR" sz="1400" b="1" err="1">
                <a:solidFill>
                  <a:schemeClr val="tx2">
                    <a:lumMod val="50000"/>
                  </a:schemeClr>
                </a:solidFill>
                <a:ea typeface="+mj-ea"/>
              </a:rPr>
              <a:t>항공권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en-US" altLang="ko-KR" sz="1400" b="1" err="1">
                <a:solidFill>
                  <a:schemeClr val="tx2">
                    <a:lumMod val="50000"/>
                  </a:schemeClr>
                </a:solidFill>
                <a:ea typeface="+mj-ea"/>
              </a:rPr>
              <a:t>예매</a:t>
            </a:r>
            <a:endParaRPr lang="en-US" altLang="ko-KR" sz="1400" b="1" err="1">
              <a:solidFill>
                <a:schemeClr val="tx2">
                  <a:lumMod val="50000"/>
                </a:schemeClr>
              </a:solidFill>
              <a:ea typeface="+mj-ea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ea typeface="+mj-ea"/>
                <a:cs typeface="Calibri Light"/>
              </a:rPr>
              <a:t>2. 포인트 예매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ea typeface="+mj-ea"/>
                <a:cs typeface="Calibri Light"/>
              </a:rPr>
              <a:t>3.이벤트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ea typeface="+mj-ea"/>
                <a:cs typeface="Calibri Light"/>
              </a:rPr>
              <a:t>4. 운임 안내</a:t>
            </a:r>
          </a:p>
        </p:txBody>
      </p:sp>
    </p:spTree>
    <p:extLst>
      <p:ext uri="{BB962C8B-B14F-4D97-AF65-F5344CB8AC3E}">
        <p14:creationId xmlns:p14="http://schemas.microsoft.com/office/powerpoint/2010/main" val="306268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>
              <a:latin typeface="NanumGothicCoding"/>
              <a:ea typeface="NanumGothicCoding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BF556-C4B8-C804-C117-10CBDE3B4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6"/>
          <a:stretch/>
        </p:blipFill>
        <p:spPr>
          <a:xfrm>
            <a:off x="0" y="1015065"/>
            <a:ext cx="9144000" cy="2503806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6169" y="4512728"/>
            <a:ext cx="8340861" cy="2170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항공권 예매 버튼 클릭 시</a:t>
            </a:r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, </a:t>
            </a:r>
            <a:endParaRPr lang="ko-KR" altLang="en-US" b="1"/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	-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왕복 </a:t>
            </a:r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편도 선택</a:t>
            </a:r>
            <a:endParaRPr lang="en-US" altLang="ko-KR" b="1" i="0" dirty="0">
              <a:solidFill>
                <a:srgbClr val="000000"/>
              </a:solidFill>
              <a:latin typeface="NanumGothicCoding"/>
              <a:ea typeface="NanumGothicCoding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	-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출발지 </a:t>
            </a:r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도착지 설정</a:t>
            </a:r>
            <a:endParaRPr lang="en-US" altLang="ko-KR" b="1" i="0" dirty="0">
              <a:solidFill>
                <a:srgbClr val="000000"/>
              </a:solidFill>
              <a:latin typeface="NanumGothicCoding"/>
              <a:ea typeface="NanumGothicCoding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	-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날짜 지정 선택 가능</a:t>
            </a:r>
            <a:endParaRPr lang="en-US" altLang="ko-KR" b="1" i="0" dirty="0">
              <a:solidFill>
                <a:srgbClr val="000000"/>
              </a:solidFill>
              <a:latin typeface="NanumGothicCoding"/>
              <a:ea typeface="NanumGothicCoding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	- 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인원 편성 가능</a:t>
            </a:r>
            <a:endParaRPr lang="en-US" altLang="ko-KR" b="1" i="0" dirty="0">
              <a:solidFill>
                <a:srgbClr val="000000"/>
              </a:solidFill>
              <a:latin typeface="NanumGothicCoding"/>
              <a:ea typeface="NanumGothicCoding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위 조건을 선택 후 항공권 검색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176169" y="1023454"/>
            <a:ext cx="889233" cy="285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8A34-0DDD-8E21-62BF-345123BD21FC}"/>
              </a:ext>
            </a:extLst>
          </p:cNvPr>
          <p:cNvSpPr/>
          <p:nvPr/>
        </p:nvSpPr>
        <p:spPr>
          <a:xfrm>
            <a:off x="457200" y="1506833"/>
            <a:ext cx="2160165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2866239" y="1506832"/>
            <a:ext cx="1990987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489B1-D7E9-F517-A6BB-0E76380F2AE3}"/>
              </a:ext>
            </a:extLst>
          </p:cNvPr>
          <p:cNvSpPr/>
          <p:nvPr/>
        </p:nvSpPr>
        <p:spPr>
          <a:xfrm>
            <a:off x="5064850" y="1506832"/>
            <a:ext cx="1990987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26439-323E-2CFA-DB8C-67706FFC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9" y="2323761"/>
            <a:ext cx="2218356" cy="1965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49A472-2E87-FCA5-1D94-3332448C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07" y="2357317"/>
            <a:ext cx="2787941" cy="24974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0E3962-BA54-6439-3E03-40E7B31EA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79" y="2286645"/>
            <a:ext cx="1698953" cy="257095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/>
          <p:nvPr/>
        </p:nvCxnSpPr>
        <p:spPr>
          <a:xfrm>
            <a:off x="1537282" y="2030133"/>
            <a:ext cx="0" cy="8472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8D1201-9158-5882-88D2-8324C79018C8}"/>
              </a:ext>
            </a:extLst>
          </p:cNvPr>
          <p:cNvCxnSpPr>
            <a:cxnSpLocks/>
          </p:cNvCxnSpPr>
          <p:nvPr/>
        </p:nvCxnSpPr>
        <p:spPr>
          <a:xfrm>
            <a:off x="3861732" y="2011204"/>
            <a:ext cx="0" cy="442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DF0581-D68F-EFAA-1242-C52281248645}"/>
              </a:ext>
            </a:extLst>
          </p:cNvPr>
          <p:cNvCxnSpPr>
            <a:cxnSpLocks/>
          </p:cNvCxnSpPr>
          <p:nvPr/>
        </p:nvCxnSpPr>
        <p:spPr>
          <a:xfrm>
            <a:off x="6060343" y="2037780"/>
            <a:ext cx="390791" cy="41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3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0129BB-E4BA-CA49-3955-2DBBF007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534146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34147" y="1015065"/>
            <a:ext cx="3609854" cy="5842935"/>
          </a:xfrm>
        </p:spPr>
        <p:txBody>
          <a:bodyPr>
            <a:normAutofit/>
          </a:bodyPr>
          <a:lstStyle/>
          <a:p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가는날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오는날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및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예매시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선택한 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출발지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도착지 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비행 일정 및 정보 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좌석 등급 및 옵션 선택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규정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페이지 내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푸터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코드 입력 클릭 시 팝업창이 발생하여 할인코드 입력 가능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총 결제금액 표시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343949" y="1082177"/>
            <a:ext cx="2258734" cy="45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8A34-0DDD-8E21-62BF-345123BD21FC}"/>
              </a:ext>
            </a:extLst>
          </p:cNvPr>
          <p:cNvSpPr/>
          <p:nvPr/>
        </p:nvSpPr>
        <p:spPr>
          <a:xfrm>
            <a:off x="1900106" y="3167349"/>
            <a:ext cx="3259123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1675003" y="3753002"/>
            <a:ext cx="3484226" cy="146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489B1-D7E9-F517-A6BB-0E76380F2AE3}"/>
              </a:ext>
            </a:extLst>
          </p:cNvPr>
          <p:cNvSpPr/>
          <p:nvPr/>
        </p:nvSpPr>
        <p:spPr>
          <a:xfrm>
            <a:off x="4386746" y="5263526"/>
            <a:ext cx="764094" cy="184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>
            <a:cxnSpLocks/>
          </p:cNvCxnSpPr>
          <p:nvPr/>
        </p:nvCxnSpPr>
        <p:spPr>
          <a:xfrm>
            <a:off x="878256" y="6010709"/>
            <a:ext cx="4533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ECC974-C21C-B0C0-0B1E-6DBC24639BC7}"/>
              </a:ext>
            </a:extLst>
          </p:cNvPr>
          <p:cNvSpPr/>
          <p:nvPr/>
        </p:nvSpPr>
        <p:spPr>
          <a:xfrm>
            <a:off x="0" y="5775824"/>
            <a:ext cx="5534146" cy="382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543779-016E-E906-BC66-B0F61C30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5444475"/>
            <a:ext cx="1545784" cy="13017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3C71C7-7C44-C424-5A77-D345F74E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95" y="5084828"/>
            <a:ext cx="2228857" cy="17647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404472-27E4-6F54-9002-FC2ECCD6F6F9}"/>
              </a:ext>
            </a:extLst>
          </p:cNvPr>
          <p:cNvCxnSpPr>
            <a:cxnSpLocks/>
          </p:cNvCxnSpPr>
          <p:nvPr/>
        </p:nvCxnSpPr>
        <p:spPr>
          <a:xfrm>
            <a:off x="5159229" y="5361395"/>
            <a:ext cx="4533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5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D86AAE-816A-4F7D-DC79-3A08D1DC6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38"/>
          <a:stretch/>
        </p:blipFill>
        <p:spPr>
          <a:xfrm>
            <a:off x="0" y="3168705"/>
            <a:ext cx="4800600" cy="3689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FA971E-4318-5BFB-CF4C-906D048C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065"/>
            <a:ext cx="4800600" cy="215364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34147" y="1015065"/>
            <a:ext cx="3609854" cy="5842935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예매자 정보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입력칸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로그인 시 로그인 정보 불러오기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이메일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휴대폰 번호 입력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탑승자 정보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입력칸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로그인 시 본인 탑승 여부 확인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영문 이름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생년월일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국적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휴대폰 번호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적립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체류국가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목적지 주소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상세주소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도시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우편번호 수집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0" y="1950395"/>
            <a:ext cx="4723002" cy="83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5D98C-D810-A358-8F03-899ECAF40AAC}"/>
              </a:ext>
            </a:extLst>
          </p:cNvPr>
          <p:cNvSpPr/>
          <p:nvPr/>
        </p:nvSpPr>
        <p:spPr>
          <a:xfrm>
            <a:off x="0" y="3954708"/>
            <a:ext cx="4723002" cy="2903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C968F-86AC-2FB8-C25A-3EBDB4276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04"/>
          <a:stretch/>
        </p:blipFill>
        <p:spPr>
          <a:xfrm>
            <a:off x="0" y="1015065"/>
            <a:ext cx="7018302" cy="328385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18913" y="1015065"/>
            <a:ext cx="2525087" cy="3017211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부가 서비스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좌석 선택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위탁 수하물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공항이동서비스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금액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pPr marL="0" indent="0"/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항목의 금액과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 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총 결제 금액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2969703" y="1882701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E00002-6CC4-EA06-8135-DC361DC5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99"/>
          <a:stretch/>
        </p:blipFill>
        <p:spPr>
          <a:xfrm>
            <a:off x="239481" y="4088584"/>
            <a:ext cx="2033936" cy="2769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9B2DEA-33B7-24CD-B2BD-37304584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67" y="4405265"/>
            <a:ext cx="2945030" cy="2164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AD1253-C49B-3811-25AF-D76614CA8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465" y="4138621"/>
            <a:ext cx="3208635" cy="2571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CE91E-6F42-45E0-98C5-EA7B49CD4350}"/>
              </a:ext>
            </a:extLst>
          </p:cNvPr>
          <p:cNvSpPr/>
          <p:nvPr/>
        </p:nvSpPr>
        <p:spPr>
          <a:xfrm>
            <a:off x="2969703" y="2718271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7CE814-FA76-4577-C364-EE3CB654B58B}"/>
              </a:ext>
            </a:extLst>
          </p:cNvPr>
          <p:cNvSpPr/>
          <p:nvPr/>
        </p:nvSpPr>
        <p:spPr>
          <a:xfrm>
            <a:off x="2969703" y="3533762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7DDB1-065B-0034-85CF-D980A4D81512}"/>
              </a:ext>
            </a:extLst>
          </p:cNvPr>
          <p:cNvSpPr/>
          <p:nvPr/>
        </p:nvSpPr>
        <p:spPr>
          <a:xfrm>
            <a:off x="4284674" y="1031843"/>
            <a:ext cx="2216794" cy="2919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 flipH="1">
            <a:off x="2852258" y="3075431"/>
            <a:ext cx="115167" cy="1329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66418B-19FE-B68E-E159-09FA71C4CD48}"/>
              </a:ext>
            </a:extLst>
          </p:cNvPr>
          <p:cNvCxnSpPr>
            <a:cxnSpLocks/>
          </p:cNvCxnSpPr>
          <p:nvPr/>
        </p:nvCxnSpPr>
        <p:spPr>
          <a:xfrm>
            <a:off x="3791824" y="3687176"/>
            <a:ext cx="2005464" cy="669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>
            <a:cxnSpLocks/>
          </p:cNvCxnSpPr>
          <p:nvPr/>
        </p:nvCxnSpPr>
        <p:spPr>
          <a:xfrm flipH="1">
            <a:off x="1627464" y="2252442"/>
            <a:ext cx="1710976" cy="1886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46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>
              <a:latin typeface="NanumGothicCoding"/>
              <a:ea typeface="NanumGothicCoding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60895" y="1015065"/>
            <a:ext cx="3383106" cy="3017211"/>
          </a:xfrm>
        </p:spPr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전 확인 페이지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비행기 편 확인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확인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예약 규정 동의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규정 및 약관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D8B766-8DA8-D575-D10D-40A9FEDC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699330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C3E179-29A0-DD46-2A75-05BD5B69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94" y="3213638"/>
            <a:ext cx="1868223" cy="1978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1C762B-1A7A-C46E-DD4B-565ED09B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94" y="5197847"/>
            <a:ext cx="1917142" cy="1548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411651" y="4835147"/>
            <a:ext cx="4839857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30F32-CD4D-5EA2-AF47-F50182F5D3A7}"/>
              </a:ext>
            </a:extLst>
          </p:cNvPr>
          <p:cNvSpPr/>
          <p:nvPr/>
        </p:nvSpPr>
        <p:spPr>
          <a:xfrm>
            <a:off x="461245" y="3964090"/>
            <a:ext cx="4790263" cy="297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>
            <a:off x="5275967" y="4060018"/>
            <a:ext cx="4849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A90DE5-9605-65ED-0D12-F751A3D766F8}"/>
              </a:ext>
            </a:extLst>
          </p:cNvPr>
          <p:cNvCxnSpPr>
            <a:cxnSpLocks/>
          </p:cNvCxnSpPr>
          <p:nvPr/>
        </p:nvCxnSpPr>
        <p:spPr>
          <a:xfrm>
            <a:off x="5251508" y="5013727"/>
            <a:ext cx="509386" cy="39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anumGothicCoding"/>
                <a:ea typeface="NanumGothicCoding"/>
              </a:rPr>
              <a:t>03_</a:t>
            </a:r>
            <a:r>
              <a:rPr lang="ko-KR" altLang="en-US" dirty="0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항공권 예매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60895" y="1015065"/>
            <a:ext cx="3383106" cy="3017211"/>
          </a:xfrm>
        </p:spPr>
        <p:txBody>
          <a:bodyPr>
            <a:normAutofit/>
          </a:bodyPr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페이지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수단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카드일 시 카드사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할부기간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사용가능 여부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코드 입력 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금액 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버튼 클릭 시 해당 건 결제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99BF6-4C6F-D5ED-4278-102813FF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719638" cy="5143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64314-03AA-0856-3B35-FE4662034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0" t="11239" r="4433" b="5456"/>
          <a:stretch/>
        </p:blipFill>
        <p:spPr>
          <a:xfrm>
            <a:off x="2038525" y="1865773"/>
            <a:ext cx="1652383" cy="743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A0573F-B8A1-5A56-494E-62DA00FFD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6" t="5333" r="2690" b="5516"/>
          <a:stretch/>
        </p:blipFill>
        <p:spPr>
          <a:xfrm>
            <a:off x="2038525" y="2608976"/>
            <a:ext cx="1652383" cy="1021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B2910-82B9-DCFE-2545-973F3C992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83" t="7063" b="20923"/>
          <a:stretch/>
        </p:blipFill>
        <p:spPr>
          <a:xfrm>
            <a:off x="4331007" y="4032276"/>
            <a:ext cx="1279701" cy="1694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430F32-CD4D-5EA2-AF47-F50182F5D3A7}"/>
              </a:ext>
            </a:extLst>
          </p:cNvPr>
          <p:cNvSpPr/>
          <p:nvPr/>
        </p:nvSpPr>
        <p:spPr>
          <a:xfrm>
            <a:off x="1261641" y="2378557"/>
            <a:ext cx="567159" cy="230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337BF-B1F2-7E26-428E-270867FA5C15}"/>
              </a:ext>
            </a:extLst>
          </p:cNvPr>
          <p:cNvSpPr/>
          <p:nvPr/>
        </p:nvSpPr>
        <p:spPr>
          <a:xfrm>
            <a:off x="1253251" y="2666385"/>
            <a:ext cx="567159" cy="230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1EA51A-9C99-7AF2-1488-FCC58C068539}"/>
              </a:ext>
            </a:extLst>
          </p:cNvPr>
          <p:cNvSpPr/>
          <p:nvPr/>
        </p:nvSpPr>
        <p:spPr>
          <a:xfrm>
            <a:off x="4924729" y="5877702"/>
            <a:ext cx="719535" cy="28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 flipV="1">
            <a:off x="5234711" y="5662569"/>
            <a:ext cx="0" cy="215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DF3CF7-D9E2-85EF-290C-259C877A2B6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828800" y="2237375"/>
            <a:ext cx="209725" cy="256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8A348CD-D5E2-2D4B-0659-D4BED4AF1403}"/>
              </a:ext>
            </a:extLst>
          </p:cNvPr>
          <p:cNvCxnSpPr>
            <a:cxnSpLocks/>
          </p:cNvCxnSpPr>
          <p:nvPr/>
        </p:nvCxnSpPr>
        <p:spPr>
          <a:xfrm>
            <a:off x="1820410" y="2816431"/>
            <a:ext cx="226505" cy="186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2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002622"/>
            <a:ext cx="9144000" cy="448302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" pitchFamily="34" charset="0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120" y="332656"/>
            <a:ext cx="2576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C60079"/>
                </a:solidFill>
                <a:latin typeface="+mj-lt"/>
                <a:ea typeface="맑은 고딕" pitchFamily="50" charset="-127"/>
              </a:rPr>
              <a:t>C</a:t>
            </a:r>
            <a:r>
              <a:rPr lang="en-US" altLang="ko-KR" sz="3000" b="1" dirty="0">
                <a:solidFill>
                  <a:srgbClr val="0097C6"/>
                </a:solidFill>
                <a:latin typeface="+mj-lt"/>
                <a:ea typeface="맑은 고딕" pitchFamily="50" charset="-127"/>
              </a:rPr>
              <a:t>ONTENTS</a:t>
            </a:r>
            <a:endParaRPr lang="ko-KR" altLang="en-US" sz="3000" b="1" dirty="0">
              <a:solidFill>
                <a:srgbClr val="0097C6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3008" y="2106249"/>
            <a:ext cx="2954273" cy="492938"/>
            <a:chOff x="913008" y="2714620"/>
            <a:chExt cx="2954273" cy="492938"/>
          </a:xfrm>
        </p:grpSpPr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913008" y="2714620"/>
              <a:ext cx="77617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 pitchFamily="50" charset="-127"/>
                </a:rPr>
                <a:t>01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1563024" y="289978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</a:rPr>
                <a:t> 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메인페이지</a:t>
              </a:r>
              <a:endParaRPr lang="en-US" altLang="ko-KR" sz="1400" b="1" dirty="0" err="1">
                <a:solidFill>
                  <a:srgbClr val="0097C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13008" y="2723458"/>
            <a:ext cx="3120192" cy="477054"/>
            <a:chOff x="913008" y="3331829"/>
            <a:chExt cx="3120192" cy="477054"/>
          </a:xfrm>
        </p:grpSpPr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913008" y="3331829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 pitchFamily="50" charset="-127"/>
                </a:rPr>
                <a:t>02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1728943" y="3464557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로그인</a:t>
              </a: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 및 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회원가입</a:t>
              </a: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페이지</a:t>
              </a:r>
              <a:endParaRPr lang="en-US" altLang="ko-KR" sz="1400" b="1" dirty="0" err="1">
                <a:solidFill>
                  <a:srgbClr val="C60079"/>
                </a:solidFill>
                <a:latin typeface="+mj-lt"/>
                <a:ea typeface="맑은 고딕" pitchFamily="50" charset="-127"/>
                <a:cs typeface="Calibri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13008" y="3319749"/>
            <a:ext cx="2954273" cy="477054"/>
            <a:chOff x="913008" y="3928120"/>
            <a:chExt cx="2954273" cy="477054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913008" y="3928120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 pitchFamily="50" charset="-127"/>
                </a:rPr>
                <a:t>03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563024" y="4088501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예매</a:t>
              </a: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페이지</a:t>
              </a:r>
              <a:endParaRPr lang="en-US" altLang="ko-KR" sz="1400" b="1" dirty="0" err="1">
                <a:solidFill>
                  <a:srgbClr val="0097C6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13008" y="3912178"/>
            <a:ext cx="2954273" cy="477054"/>
            <a:chOff x="913008" y="4520549"/>
            <a:chExt cx="2954273" cy="477054"/>
          </a:xfrm>
        </p:grpSpPr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913008" y="4520549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 pitchFamily="50" charset="-127"/>
                </a:rPr>
                <a:t>04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1563024" y="4680930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 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조회</a:t>
              </a: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 및 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체크인</a:t>
              </a: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페이지</a:t>
              </a:r>
              <a:endParaRPr lang="en-US" altLang="ko-KR" sz="1400" b="1" dirty="0" err="1">
                <a:solidFill>
                  <a:srgbClr val="C60079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13008" y="4521778"/>
            <a:ext cx="2954273" cy="477054"/>
            <a:chOff x="913008" y="5130149"/>
            <a:chExt cx="2954273" cy="477054"/>
          </a:xfrm>
        </p:grpSpPr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913008" y="5130149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 pitchFamily="50" charset="-127"/>
                </a:rPr>
                <a:t>05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1563024" y="5290530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프레미아</a:t>
              </a: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멤버스</a:t>
              </a: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</a:rPr>
                <a:t>페이지</a:t>
              </a:r>
              <a:endParaRPr lang="en-US" altLang="ko-KR" sz="1400" b="1" dirty="0" err="1">
                <a:solidFill>
                  <a:srgbClr val="0097C6"/>
                </a:solidFill>
                <a:latin typeface="+mj-lt"/>
                <a:ea typeface="맑은 고딕" pitchFamily="50" charset="-127"/>
              </a:endParaRPr>
            </a:p>
          </p:txBody>
        </p:sp>
      </p:grpSp>
      <p:cxnSp>
        <p:nvCxnSpPr>
          <p:cNvPr id="46" name="직선 연결선 45"/>
          <p:cNvCxnSpPr/>
          <p:nvPr/>
        </p:nvCxnSpPr>
        <p:spPr>
          <a:xfrm>
            <a:off x="896616" y="928966"/>
            <a:ext cx="45394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DFC7C9-D787-6A0D-6801-81C5E0790B73}"/>
              </a:ext>
            </a:extLst>
          </p:cNvPr>
          <p:cNvGrpSpPr/>
          <p:nvPr/>
        </p:nvGrpSpPr>
        <p:grpSpPr>
          <a:xfrm>
            <a:off x="894572" y="5102495"/>
            <a:ext cx="2954273" cy="477054"/>
            <a:chOff x="913008" y="5130149"/>
            <a:chExt cx="2954273" cy="477054"/>
          </a:xfrm>
        </p:grpSpPr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B38597C8-B14B-5B79-8A6A-08FCC0828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008" y="5130149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/>
                </a:rPr>
                <a:t>06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23D8C9B8-48EC-F49A-7E0F-9CDC3FEA8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3024" y="5290530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기내</a:t>
              </a:r>
              <a:r>
                <a:rPr lang="en-US" altLang="ko-KR" sz="1400" b="1" dirty="0">
                  <a:solidFill>
                    <a:srgbClr val="C60079"/>
                  </a:solidFill>
                  <a:latin typeface="+mj-lt"/>
                  <a:ea typeface="맑은 고딕"/>
                </a:rPr>
                <a:t> </a:t>
              </a:r>
              <a:r>
                <a:rPr lang="en-US" altLang="ko-KR" sz="1400" b="1" dirty="0" err="1">
                  <a:solidFill>
                    <a:srgbClr val="C60079"/>
                  </a:solidFill>
                  <a:latin typeface="+mj-lt"/>
                  <a:ea typeface="맑은 고딕"/>
                </a:rPr>
                <a:t>페이지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6538D12-CEEE-D38F-6EDE-943694EEF0C5}"/>
              </a:ext>
            </a:extLst>
          </p:cNvPr>
          <p:cNvGrpSpPr/>
          <p:nvPr/>
        </p:nvGrpSpPr>
        <p:grpSpPr>
          <a:xfrm>
            <a:off x="913007" y="5664776"/>
            <a:ext cx="2954273" cy="477054"/>
            <a:chOff x="913008" y="5130149"/>
            <a:chExt cx="2954273" cy="477054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676FC31-8950-3FFE-F8B3-42EB6E018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008" y="5130149"/>
              <a:ext cx="740908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altLang="ko-KR" sz="2500" b="1" dirty="0">
                  <a:solidFill>
                    <a:srgbClr val="704D2E"/>
                  </a:solidFill>
                  <a:latin typeface="+mj-lt"/>
                  <a:ea typeface="맑은 고딕"/>
                </a:rPr>
                <a:t>07 _</a:t>
              </a:r>
              <a:endParaRPr lang="ko-KR" altLang="en-US" sz="2500" b="1" dirty="0">
                <a:solidFill>
                  <a:srgbClr val="704D2E"/>
                </a:solidFill>
                <a:latin typeface="+mj-lt"/>
                <a:ea typeface="맑은 고딕"/>
              </a:endParaRP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C3E6E298-74CA-22F7-0C7F-183FD039C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3024" y="5290530"/>
              <a:ext cx="230425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  <a:cs typeface="Calibri"/>
                </a:rPr>
                <a:t>서비스</a:t>
              </a: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  <a:cs typeface="Calibri"/>
                </a:rPr>
                <a:t> 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  <a:cs typeface="Calibri"/>
                </a:rPr>
                <a:t>안내</a:t>
              </a:r>
              <a:r>
                <a:rPr lang="en-US" altLang="ko-KR" sz="1400" b="1" dirty="0">
                  <a:solidFill>
                    <a:srgbClr val="0097C6"/>
                  </a:solidFill>
                  <a:latin typeface="+mj-lt"/>
                  <a:ea typeface="맑은 고딕"/>
                  <a:cs typeface="Calibri"/>
                </a:rPr>
                <a:t>  </a:t>
              </a:r>
              <a:r>
                <a:rPr lang="en-US" altLang="ko-KR" sz="1400" b="1" dirty="0" err="1">
                  <a:solidFill>
                    <a:srgbClr val="0097C6"/>
                  </a:solidFill>
                  <a:latin typeface="+mj-lt"/>
                  <a:ea typeface="맑은 고딕"/>
                  <a:cs typeface="Calibri"/>
                </a:rPr>
                <a:t>페이지</a:t>
              </a:r>
              <a:endParaRPr lang="en-US" altLang="ko-KR" sz="1400" b="1" dirty="0" err="1">
                <a:solidFill>
                  <a:srgbClr val="0097C6"/>
                </a:solidFill>
                <a:latin typeface="+mj-lt"/>
                <a:ea typeface="맑은 고딕" pitchFamily="50" charset="-127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anumGothicCoding"/>
                <a:ea typeface="NanumGothicCoding"/>
              </a:rPr>
              <a:t>03_</a:t>
            </a:r>
            <a:r>
              <a:rPr lang="ko-KR" altLang="en-US" dirty="0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포인트 예매</a:t>
            </a:r>
            <a:endParaRPr 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6FA323-9B7A-2379-E73B-706224E1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18" y="3710112"/>
            <a:ext cx="3303196" cy="167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3003259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1B05D8-DCC1-96D5-0DB4-0A2275A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4"/>
            <a:ext cx="7131259" cy="439013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anumGothicCoding"/>
                <a:ea typeface="NanumGothicCoding"/>
              </a:rPr>
              <a:t>03_</a:t>
            </a:r>
            <a:r>
              <a:rPr lang="ko-KR" altLang="en-US" dirty="0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포인트 예매</a:t>
            </a:r>
            <a:endParaRPr lang="ko-KR">
              <a:latin typeface="NanumGothicCoding"/>
              <a:ea typeface="NanumGothicCoding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5402510"/>
            <a:ext cx="8340861" cy="1013043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 페이지와 같지만 금액 부분이 포인트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(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마일리지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)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2692865" y="1761688"/>
            <a:ext cx="4438394" cy="3640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2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BED43D-BC7A-D637-8406-A76FCFE5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349"/>
            <a:ext cx="5298170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포인트 예매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298171" y="1010349"/>
            <a:ext cx="3845830" cy="5143500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부가 서비스 부분은 유상으로 진행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하단 총 결제 금액 부분엔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‘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+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원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＇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으로 표기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0" y="2952925"/>
            <a:ext cx="5298170" cy="320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4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포인트 예매</a:t>
            </a:r>
            <a:endParaRPr 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63AB7-CA6B-028F-37C7-7DEC786E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11"/>
          <a:stretch/>
        </p:blipFill>
        <p:spPr>
          <a:xfrm>
            <a:off x="0" y="1010349"/>
            <a:ext cx="5544480" cy="43816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58722" y="2793533"/>
            <a:ext cx="3263317" cy="1711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44479" y="1010349"/>
            <a:ext cx="3599521" cy="5143500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방법 하단에 포인트 항목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보유 포인트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차감 포인트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사용 포인트 표시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39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이벤트</a:t>
            </a:r>
            <a:endParaRPr 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4572000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030258-268D-044A-8164-AF5A78D1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4"/>
            <a:ext cx="5838215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이벤트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38215" y="1018068"/>
            <a:ext cx="3305785" cy="5137805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진행중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종료됨 카테고리로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이벤트마다 진행중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종료됨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0D03-1AD2-ADFC-6436-E66042B96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4" r="50282" b="35536"/>
          <a:stretch/>
        </p:blipFill>
        <p:spPr>
          <a:xfrm>
            <a:off x="2904614" y="1819887"/>
            <a:ext cx="2867012" cy="28753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0" y="1817572"/>
            <a:ext cx="5771626" cy="2875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90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이벤트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776117" y="1018068"/>
            <a:ext cx="4367883" cy="5137805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 이벤트 페이지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적용 버튼 클릭 시 팝업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코드 보여주기 및 복사하기 버튼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29D3EE-88B4-9CB7-8156-8933E9D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068"/>
            <a:ext cx="4765578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E1C3A9-1F7C-5FF6-88D0-86239F64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09" y="4296219"/>
            <a:ext cx="2489326" cy="24499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3719785" y="5931016"/>
            <a:ext cx="936105" cy="24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F639E5-9E09-42AE-0763-B57F75286B3B}"/>
              </a:ext>
            </a:extLst>
          </p:cNvPr>
          <p:cNvCxnSpPr>
            <a:cxnSpLocks/>
          </p:cNvCxnSpPr>
          <p:nvPr/>
        </p:nvCxnSpPr>
        <p:spPr>
          <a:xfrm>
            <a:off x="4666429" y="6051833"/>
            <a:ext cx="5138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19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B81E00-A78B-E199-5D91-60B56018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3"/>
            <a:ext cx="5348141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이벤트</a:t>
            </a:r>
            <a:endParaRPr lang="ko-KR">
              <a:latin typeface="NanumGothicCoding"/>
              <a:ea typeface="NanumGothicCoding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62030" y="1018068"/>
            <a:ext cx="3781970" cy="5137805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 이벤트 페이지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버튼 클릭 시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다운로드 완료 팝업 표시 및 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버튼 비활성화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2206305" y="5845627"/>
            <a:ext cx="3141836" cy="31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F639E5-9E09-42AE-0763-B57F75286B3B}"/>
              </a:ext>
            </a:extLst>
          </p:cNvPr>
          <p:cNvCxnSpPr>
            <a:cxnSpLocks/>
          </p:cNvCxnSpPr>
          <p:nvPr/>
        </p:nvCxnSpPr>
        <p:spPr>
          <a:xfrm>
            <a:off x="5362030" y="6000748"/>
            <a:ext cx="2921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7060F15-5BDB-B684-D484-7F37135C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30" y="5205610"/>
            <a:ext cx="3102525" cy="12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운임안내</a:t>
            </a:r>
            <a:endParaRPr 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6174297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운임안내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A9F506-FC57-8003-2B9E-41162F41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52"/>
            <a:ext cx="5617159" cy="514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C45D3-8712-4A10-0628-2E943CE42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36" b="22127"/>
          <a:stretch/>
        </p:blipFill>
        <p:spPr>
          <a:xfrm>
            <a:off x="25167" y="2123988"/>
            <a:ext cx="943762" cy="1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01_메인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4F93EC-0BB4-94E0-4EF7-1FA41A2B1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3" y="1529124"/>
            <a:ext cx="3960470" cy="2043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77B7C4-20AE-2627-59AE-8153F8284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82"/>
            <a:ext cx="5657077" cy="16889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0C898-0E71-54EC-EF16-8646492AB1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6" y="1529124"/>
            <a:ext cx="4332771" cy="2043892"/>
          </a:xfrm>
          <a:prstGeom prst="rect">
            <a:avLst/>
          </a:prstGeom>
        </p:spPr>
      </p:pic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1BB556B0-318B-AE15-1B76-2C6C934A764B}"/>
              </a:ext>
            </a:extLst>
          </p:cNvPr>
          <p:cNvSpPr txBox="1">
            <a:spLocks/>
          </p:cNvSpPr>
          <p:nvPr/>
        </p:nvSpPr>
        <p:spPr>
          <a:xfrm>
            <a:off x="179512" y="3681199"/>
            <a:ext cx="3960470" cy="395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1.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항공권 검색기능, </a:t>
            </a:r>
            <a:r>
              <a:rPr lang="ko-KR" altLang="en-US" sz="1400" b="1" i="0" dirty="0" err="1">
                <a:solidFill>
                  <a:schemeClr val="tx2">
                    <a:lumMod val="50000"/>
                  </a:schemeClr>
                </a:solidFill>
                <a:ea typeface="+mj-ea"/>
              </a:rPr>
              <a:t>메뉴바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, 로그인 및 회원가입</a:t>
            </a:r>
            <a:endParaRPr lang="en-US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EA060A7C-0A3A-2EDB-0A88-5C19A45AE500}"/>
              </a:ext>
            </a:extLst>
          </p:cNvPr>
          <p:cNvSpPr txBox="1">
            <a:spLocks/>
          </p:cNvSpPr>
          <p:nvPr/>
        </p:nvSpPr>
        <p:spPr>
          <a:xfrm>
            <a:off x="4645834" y="3681199"/>
            <a:ext cx="4332771" cy="69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</a:rPr>
              <a:t>공지사항 리스트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</a:rPr>
              <a:t>최근 순서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</a:rPr>
              <a:t>	-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</a:rPr>
              <a:t>[</a:t>
            </a:r>
            <a:r>
              <a:rPr lang="ko-KR" altLang="en-US" sz="1200" b="1" i="0" dirty="0" err="1">
                <a:solidFill>
                  <a:schemeClr val="tx2">
                    <a:lumMod val="50000"/>
                  </a:schemeClr>
                </a:solidFill>
              </a:rPr>
              <a:t>더보기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</a:rPr>
              <a:t>]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</a:rPr>
              <a:t> 클릭 시 전체 공지사항 페이지로 이동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30A0A987-0C5A-73E7-592A-193D25DEC2AD}"/>
              </a:ext>
            </a:extLst>
          </p:cNvPr>
          <p:cNvSpPr txBox="1">
            <a:spLocks/>
          </p:cNvSpPr>
          <p:nvPr/>
        </p:nvSpPr>
        <p:spPr>
          <a:xfrm>
            <a:off x="1691680" y="6239921"/>
            <a:ext cx="4332771" cy="57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</a:rPr>
              <a:t>진행중인 이벤트 띄우기</a:t>
            </a:r>
            <a:br>
              <a:rPr lang="en-US" altLang="ko-KR" b="1" i="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</a:rPr>
              <a:t>- [</a:t>
            </a:r>
            <a:r>
              <a:rPr lang="ko-KR" altLang="en-US" sz="1200" b="1" i="0" dirty="0" err="1">
                <a:solidFill>
                  <a:schemeClr val="tx2">
                    <a:lumMod val="50000"/>
                  </a:schemeClr>
                </a:solidFill>
              </a:rPr>
              <a:t>더보기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</a:rPr>
              <a:t>]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</a:rPr>
              <a:t> 클릭 시 전체 이벤트 페이지로 이동</a:t>
            </a:r>
            <a:endParaRPr lang="en-US" altLang="ko-KR" sz="1200" b="1" i="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b="1" i="0" dirty="0"/>
          </a:p>
        </p:txBody>
      </p:sp>
    </p:spTree>
    <p:extLst>
      <p:ext uri="{BB962C8B-B14F-4D97-AF65-F5344CB8AC3E}">
        <p14:creationId xmlns:p14="http://schemas.microsoft.com/office/powerpoint/2010/main" val="3410111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운임안내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19C7D3-9D5F-F818-10CF-859D06F8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52"/>
            <a:ext cx="5696125" cy="5038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C45D3-8712-4A10-0628-2E943CE42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36" b="22127"/>
          <a:stretch/>
        </p:blipFill>
        <p:spPr>
          <a:xfrm>
            <a:off x="83890" y="1629037"/>
            <a:ext cx="943762" cy="1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>
                <a:latin typeface="NanumGothicCoding"/>
                <a:ea typeface="NanumGothicCoding"/>
              </a:rPr>
              <a:t>03_</a:t>
            </a:r>
            <a:r>
              <a:rPr lang="ko-KR" altLang="en-US">
                <a:latin typeface="NanumGothicCoding"/>
                <a:ea typeface="NanumGothicCoding"/>
              </a:rPr>
              <a:t>예매 </a:t>
            </a:r>
            <a:r>
              <a:rPr lang="en-US" altLang="ko-KR" dirty="0">
                <a:latin typeface="NanumGothicCoding"/>
                <a:ea typeface="NanumGothicCoding"/>
              </a:rPr>
              <a:t>– </a:t>
            </a:r>
            <a:r>
              <a:rPr lang="ko-KR" altLang="en-US" dirty="0">
                <a:latin typeface="NanumGothicCoding"/>
                <a:ea typeface="NanumGothicCoding"/>
              </a:rPr>
              <a:t>운임안내</a:t>
            </a:r>
            <a:endParaRPr lang="ko-KR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E9540-83E4-CB99-332C-3C9E57DE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8252"/>
            <a:ext cx="5651190" cy="47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04_</a:t>
            </a:r>
            <a:r>
              <a:rPr lang="en-US" altLang="ko-KR" dirty="0">
                <a:ea typeface="맑은 고딕"/>
              </a:rPr>
              <a:t>조회/</a:t>
            </a:r>
            <a:r>
              <a:rPr lang="en-US" altLang="ko-KR" err="1">
                <a:ea typeface="맑은 고딕"/>
              </a:rPr>
              <a:t>체크인</a:t>
            </a:r>
            <a:endParaRPr lang="ko-KR" altLang="en-US" err="1"/>
          </a:p>
        </p:txBody>
      </p:sp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7F10FB3-3C60-6B7D-A8B6-41C08306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7" t="-699" r="21212" b="-1399"/>
          <a:stretch/>
        </p:blipFill>
        <p:spPr>
          <a:xfrm>
            <a:off x="2336" y="1401683"/>
            <a:ext cx="9143954" cy="17889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5FBCDB-8264-50D7-EC1F-40049B286F74}"/>
              </a:ext>
            </a:extLst>
          </p:cNvPr>
          <p:cNvSpPr/>
          <p:nvPr/>
        </p:nvSpPr>
        <p:spPr>
          <a:xfrm>
            <a:off x="623853" y="2043698"/>
            <a:ext cx="8339019" cy="105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00000"/>
              </a:solidFill>
              <a:highlight>
                <a:srgbClr val="000000"/>
              </a:highlight>
              <a:cs typeface="Calibri Light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94" y="3425168"/>
            <a:ext cx="8280108" cy="2674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예약 조회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2. 온라인 체크인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3. 출/도착 조회</a:t>
            </a:r>
            <a:endParaRPr lang="ko-KR" altLang="en-US" b="1" i="0" dirty="0">
              <a:solidFill>
                <a:srgbClr val="000000"/>
              </a:solidFill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4. 운항 스케쥴</a:t>
            </a: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5. 탑승 수속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</a:t>
            </a:r>
            <a:r>
              <a:rPr lang="en-US" altLang="ko-KR" dirty="0">
                <a:ea typeface="맑은 고딕"/>
              </a:rPr>
              <a:t>조회/</a:t>
            </a:r>
            <a:r>
              <a:rPr lang="en-US" altLang="ko-KR" dirty="0" err="1">
                <a:ea typeface="맑은 고딕"/>
              </a:rPr>
              <a:t>체크인</a:t>
            </a:r>
            <a:r>
              <a:rPr lang="en-US" altLang="ko-KR" dirty="0">
                <a:ea typeface="맑은 고딕"/>
              </a:rPr>
              <a:t>  -  </a:t>
            </a:r>
            <a:r>
              <a:rPr lang="en-US" altLang="ko-KR" dirty="0" err="1">
                <a:ea typeface="맑은 고딕"/>
              </a:rPr>
              <a:t>예약조회</a:t>
            </a:r>
            <a:endParaRPr lang="ko-KR" altLang="en-US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94" y="3425168"/>
            <a:ext cx="8280108" cy="2674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예약 조회 시 예약한 페이지로 이동하여 예약 조회 가능</a:t>
            </a:r>
          </a:p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온라인 체크인 클릭 시 체크인 페이지로 이동</a:t>
            </a:r>
          </a:p>
        </p:txBody>
      </p:sp>
      <p:pic>
        <p:nvPicPr>
          <p:cNvPr id="3" name="그림 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117A862-B310-74DC-5B12-0A64E01F9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" t="15650" r="4188" b="50203"/>
          <a:stretch/>
        </p:blipFill>
        <p:spPr>
          <a:xfrm>
            <a:off x="1087612" y="1580095"/>
            <a:ext cx="6978854" cy="16890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BF6EA2A-5017-67B3-1C3F-B2C078A5166F}"/>
              </a:ext>
            </a:extLst>
          </p:cNvPr>
          <p:cNvSpPr/>
          <p:nvPr/>
        </p:nvSpPr>
        <p:spPr>
          <a:xfrm>
            <a:off x="1530196" y="2678137"/>
            <a:ext cx="5791188" cy="292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000000"/>
              </a:solidFill>
              <a:highlight>
                <a:srgbClr val="000000"/>
              </a:highlight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5125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</a:t>
            </a:r>
            <a:r>
              <a:rPr lang="en-US" altLang="ko-KR" dirty="0">
                <a:ea typeface="맑은 고딕"/>
              </a:rPr>
              <a:t>조회/</a:t>
            </a:r>
            <a:r>
              <a:rPr lang="en-US" altLang="ko-KR" dirty="0" err="1">
                <a:ea typeface="맑은 고딕"/>
              </a:rPr>
              <a:t>체크인</a:t>
            </a:r>
            <a:r>
              <a:rPr lang="en-US" altLang="ko-KR" dirty="0">
                <a:ea typeface="맑은 고딕"/>
              </a:rPr>
              <a:t>  -  </a:t>
            </a:r>
            <a:r>
              <a:rPr lang="en-US" altLang="ko-KR" dirty="0" err="1">
                <a:ea typeface="맑은 고딕"/>
              </a:rPr>
              <a:t>온라인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체크인</a:t>
            </a:r>
            <a:endParaRPr lang="ko-KR" altLang="en-US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890" y="5761521"/>
            <a:ext cx="8280108" cy="109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체크인할 항공편과 승객 선택 후 다음으로 이동</a:t>
            </a:r>
          </a:p>
        </p:txBody>
      </p:sp>
      <p:pic>
        <p:nvPicPr>
          <p:cNvPr id="2" name="그림 1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64CB481-C028-75AF-8715-9C0998C0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3" t="14493" r="14069" b="207"/>
          <a:stretch/>
        </p:blipFill>
        <p:spPr>
          <a:xfrm>
            <a:off x="1188317" y="1176862"/>
            <a:ext cx="6414903" cy="45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97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</a:t>
            </a:r>
            <a:r>
              <a:rPr lang="en-US" altLang="ko-KR" dirty="0">
                <a:ea typeface="맑은 고딕"/>
              </a:rPr>
              <a:t>조회/</a:t>
            </a:r>
            <a:r>
              <a:rPr lang="en-US" altLang="ko-KR" dirty="0" err="1">
                <a:ea typeface="맑은 고딕"/>
              </a:rPr>
              <a:t>체크인</a:t>
            </a:r>
            <a:r>
              <a:rPr lang="en-US" altLang="ko-KR" dirty="0">
                <a:ea typeface="맑은 고딕"/>
              </a:rPr>
              <a:t>  -  </a:t>
            </a:r>
            <a:r>
              <a:rPr lang="en-US" altLang="ko-KR" dirty="0" err="1">
                <a:ea typeface="맑은 고딕"/>
              </a:rPr>
              <a:t>온라인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체크인</a:t>
            </a:r>
            <a:endParaRPr lang="ko-KR" altLang="en-US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02" y="5268067"/>
            <a:ext cx="8280108" cy="109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항공 위험물품 안내사항에 대한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/>
                <a:ea typeface="NanumGothicCoding"/>
              </a:rPr>
              <a:t>팝업창</a:t>
            </a:r>
          </a:p>
        </p:txBody>
      </p:sp>
      <p:pic>
        <p:nvPicPr>
          <p:cNvPr id="3" name="그림 2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F48229E-864E-90EE-45C0-F27D9F95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7" y="1483646"/>
            <a:ext cx="4269886" cy="3598663"/>
          </a:xfrm>
          <a:prstGeom prst="rect">
            <a:avLst/>
          </a:prstGeom>
        </p:spPr>
      </p:pic>
      <p:pic>
        <p:nvPicPr>
          <p:cNvPr id="4" name="그림 3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214BFB16-D3F8-D2C7-2FFF-6779BA53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43" y="1484377"/>
            <a:ext cx="4612282" cy="3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4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04_</a:t>
            </a:r>
            <a:r>
              <a:rPr lang="en-US">
                <a:ea typeface="맑은 고딕"/>
              </a:rPr>
              <a:t>조회/</a:t>
            </a:r>
            <a:r>
              <a:rPr lang="en-US" err="1">
                <a:ea typeface="맑은 고딕"/>
              </a:rPr>
              <a:t>체크인</a:t>
            </a:r>
            <a:r>
              <a:rPr lang="en-US" dirty="0">
                <a:ea typeface="맑은 고딕"/>
              </a:rPr>
              <a:t>  -  </a:t>
            </a:r>
            <a:r>
              <a:rPr lang="en-US" dirty="0" err="1">
                <a:ea typeface="맑은 고딕"/>
              </a:rPr>
              <a:t>온라인</a:t>
            </a:r>
            <a:r>
              <a:rPr lang="en-US" dirty="0">
                <a:ea typeface="맑은 고딕"/>
              </a:rPr>
              <a:t> </a:t>
            </a:r>
            <a:r>
              <a:rPr lang="en-US" dirty="0" err="1">
                <a:ea typeface="맑은 고딕"/>
              </a:rPr>
              <a:t>체크인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02" y="5268067"/>
            <a:ext cx="8280108" cy="109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항공 위험물품 안내사항에 대한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/>
                <a:ea typeface="NanumGothicCoding"/>
              </a:rPr>
              <a:t>팝업창</a:t>
            </a:r>
          </a:p>
        </p:txBody>
      </p:sp>
      <p:pic>
        <p:nvPicPr>
          <p:cNvPr id="3" name="그림 2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0F48229E-864E-90EE-45C0-F27D9F95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7" y="1483646"/>
            <a:ext cx="4269886" cy="3598663"/>
          </a:xfrm>
          <a:prstGeom prst="rect">
            <a:avLst/>
          </a:prstGeom>
        </p:spPr>
      </p:pic>
      <p:pic>
        <p:nvPicPr>
          <p:cNvPr id="4" name="그림 3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214BFB16-D3F8-D2C7-2FFF-6779BA53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43" y="1484377"/>
            <a:ext cx="4612282" cy="35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7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04_</a:t>
            </a:r>
            <a:r>
              <a:rPr lang="en-US">
                <a:ea typeface="맑은 고딕"/>
              </a:rPr>
              <a:t>조회/</a:t>
            </a:r>
            <a:r>
              <a:rPr lang="en-US" err="1">
                <a:ea typeface="맑은 고딕"/>
              </a:rPr>
              <a:t>체크인</a:t>
            </a:r>
            <a:r>
              <a:rPr lang="en-US" dirty="0">
                <a:ea typeface="맑은 고딕"/>
              </a:rPr>
              <a:t>  -  </a:t>
            </a:r>
            <a:r>
              <a:rPr lang="en-US" dirty="0" err="1">
                <a:ea typeface="맑은 고딕"/>
              </a:rPr>
              <a:t>온라인</a:t>
            </a:r>
            <a:r>
              <a:rPr lang="en-US" dirty="0">
                <a:ea typeface="맑은 고딕"/>
              </a:rPr>
              <a:t> </a:t>
            </a:r>
            <a:r>
              <a:rPr lang="en-US" dirty="0" err="1">
                <a:ea typeface="맑은 고딕"/>
              </a:rPr>
              <a:t>체크인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926" y="6335540"/>
            <a:ext cx="5117976" cy="478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좌석을 선택 - 유상/무상 판매좌석, 선택 불가 좌석</a:t>
            </a:r>
          </a:p>
        </p:txBody>
      </p:sp>
      <p:pic>
        <p:nvPicPr>
          <p:cNvPr id="2" name="그림 1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404C3D33-61DF-CB7D-176F-92B6E892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64" y="1173449"/>
            <a:ext cx="6555885" cy="50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0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04_조회/</a:t>
            </a:r>
            <a:r>
              <a:rPr lang="en-US" err="1">
                <a:ea typeface="맑은 고딕"/>
              </a:rPr>
              <a:t>체크인</a:t>
            </a:r>
            <a:r>
              <a:rPr lang="en-US">
                <a:ea typeface="맑은 고딕"/>
              </a:rPr>
              <a:t>  - 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출도착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조회</a:t>
            </a:r>
            <a:endParaRPr lang="ko-KR" altLang="en-US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80" y="6073707"/>
            <a:ext cx="6255939" cy="70025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 err="1">
                <a:solidFill>
                  <a:srgbClr val="000000"/>
                </a:solidFill>
                <a:latin typeface="NanumGothicCoding"/>
                <a:ea typeface="NanumGothicCoding"/>
              </a:rPr>
              <a:t>출도착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 조회 중 구간 조회 클릭 시 일정을 선택하여 구간 조회 가능</a:t>
            </a:r>
          </a:p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파란 링크 클릭 시 관련 페이지로 이동</a:t>
            </a: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9B1CA54C-EAA0-67AC-F50A-84F7492C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59" y="1342978"/>
            <a:ext cx="7955682" cy="4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</a:t>
            </a:r>
            <a:r>
              <a:rPr lang="en-US" dirty="0">
                <a:ea typeface="맑은 고딕"/>
              </a:rPr>
              <a:t>조회</a:t>
            </a:r>
            <a:r>
              <a:rPr lang="en-US">
                <a:ea typeface="맑은 고딕"/>
              </a:rPr>
              <a:t>/</a:t>
            </a:r>
            <a:r>
              <a:rPr lang="en-US" dirty="0" err="1">
                <a:ea typeface="맑은 고딕"/>
              </a:rPr>
              <a:t>체크인</a:t>
            </a:r>
            <a:r>
              <a:rPr lang="en-US">
                <a:ea typeface="맑은 고딕"/>
              </a:rPr>
              <a:t>  - 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출도착</a:t>
            </a:r>
            <a:r>
              <a:rPr lang="en-US" altLang="en-US" dirty="0">
                <a:ea typeface="맑은 고딕"/>
              </a:rPr>
              <a:t> </a:t>
            </a:r>
            <a:r>
              <a:rPr lang="en-US" altLang="en-US" dirty="0" err="1">
                <a:ea typeface="맑은 고딕"/>
              </a:rPr>
              <a:t>조회</a:t>
            </a:r>
            <a:endParaRPr lang="en-US" altLang="ko-KR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961" y="6244906"/>
            <a:ext cx="2821906" cy="478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편명으로 </a:t>
            </a:r>
            <a:r>
              <a:rPr lang="ko-KR" altLang="en-US" b="1" i="0" dirty="0" err="1">
                <a:solidFill>
                  <a:srgbClr val="000000"/>
                </a:solidFill>
                <a:latin typeface="NanumGothicCoding"/>
                <a:ea typeface="NanumGothicCoding"/>
              </a:rPr>
              <a:t>출도착</a:t>
            </a: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 조회 가능</a:t>
            </a:r>
          </a:p>
        </p:txBody>
      </p:sp>
      <p:pic>
        <p:nvPicPr>
          <p:cNvPr id="6" name="그림 5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E328BA5B-2F8A-13B1-7028-72D9351B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85" y="1495040"/>
            <a:ext cx="7291030" cy="45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9A2A14-CD7C-C372-3251-7320C98D7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79" y="4852228"/>
            <a:ext cx="8340861" cy="19375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1.</a:t>
            </a:r>
            <a:r>
              <a:rPr lang="ko-KR" altLang="en-US" b="1" i="0" dirty="0">
                <a:solidFill>
                  <a:srgbClr val="000000"/>
                </a:solidFill>
              </a:rPr>
              <a:t>아이디</a:t>
            </a:r>
            <a:r>
              <a:rPr lang="en-US" altLang="ko-KR" b="1" i="0" dirty="0">
                <a:solidFill>
                  <a:srgbClr val="000000"/>
                </a:solidFill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</a:rPr>
              <a:t>패스워드 입력 칸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2. </a:t>
            </a:r>
            <a:r>
              <a:rPr lang="ko-KR" altLang="en-US" b="1" i="0" dirty="0">
                <a:solidFill>
                  <a:srgbClr val="000000"/>
                </a:solidFill>
              </a:rPr>
              <a:t>로그인 상태 유지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페이지를 닫았다가 다시 열어도 로그인 상태 유지됨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3. </a:t>
            </a:r>
            <a:r>
              <a:rPr lang="ko-KR" altLang="en-US" b="1" i="0" dirty="0">
                <a:solidFill>
                  <a:srgbClr val="000000"/>
                </a:solidFill>
              </a:rPr>
              <a:t>아이디 찾기 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비밀번호 찾기 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회원가입 버튼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각 페이지로 이동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4. </a:t>
            </a:r>
            <a:r>
              <a:rPr lang="ko-KR" altLang="en-US" b="1" i="0" dirty="0">
                <a:solidFill>
                  <a:srgbClr val="000000"/>
                </a:solidFill>
              </a:rPr>
              <a:t>아이디</a:t>
            </a:r>
            <a:r>
              <a:rPr lang="en-US" altLang="ko-KR" b="1" i="0" dirty="0">
                <a:solidFill>
                  <a:srgbClr val="000000"/>
                </a:solidFill>
              </a:rPr>
              <a:t>/</a:t>
            </a:r>
            <a:r>
              <a:rPr lang="ko-KR" altLang="en-US" b="1" i="0" dirty="0">
                <a:solidFill>
                  <a:srgbClr val="000000"/>
                </a:solidFill>
              </a:rPr>
              <a:t>패스워드 입력 검증 완료되면 로그인 버튼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메인 페이지 이동</a:t>
            </a:r>
            <a:r>
              <a:rPr lang="en-US" altLang="ko-KR" b="1" i="0" dirty="0">
                <a:solidFill>
                  <a:srgbClr val="000000"/>
                </a:solidFill>
              </a:rPr>
              <a:t>.(6</a:t>
            </a:r>
            <a:r>
              <a:rPr lang="ko-KR" altLang="en-US" b="1" i="0" dirty="0">
                <a:solidFill>
                  <a:srgbClr val="000000"/>
                </a:solidFill>
              </a:rPr>
              <a:t>번과 같이 </a:t>
            </a:r>
            <a:r>
              <a:rPr lang="ko-KR" altLang="en-US" b="1" i="0" dirty="0" err="1">
                <a:solidFill>
                  <a:srgbClr val="000000"/>
                </a:solidFill>
              </a:rPr>
              <a:t>메인페이지</a:t>
            </a:r>
            <a:r>
              <a:rPr lang="ko-KR" altLang="en-US" b="1" i="0" dirty="0">
                <a:solidFill>
                  <a:srgbClr val="000000"/>
                </a:solidFill>
              </a:rPr>
              <a:t> 상단에 회원 이름 표시됨</a:t>
            </a:r>
            <a:r>
              <a:rPr lang="en-US" altLang="ko-KR" b="1" i="0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5. </a:t>
            </a:r>
            <a:r>
              <a:rPr lang="ko-KR" altLang="en-US" b="1" i="0" dirty="0">
                <a:solidFill>
                  <a:srgbClr val="000000"/>
                </a:solidFill>
              </a:rPr>
              <a:t>네이버 로그인 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카카오 로그인 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구글 로그인  버튼 클릭 시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각 해당 로그인 창 뜸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6FA43BB-3E7B-2014-76D9-B2B523DB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02</a:t>
            </a:r>
            <a:r>
              <a:rPr lang="ko-KR">
                <a:ea typeface="맑은 고딕"/>
              </a:rPr>
              <a:t>_</a:t>
            </a:r>
            <a:r>
              <a:rPr lang="ko-KR" altLang="en-US">
                <a:ea typeface="맑은 고딕"/>
              </a:rPr>
              <a:t>로그인 페이지</a:t>
            </a:r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5E17B4-2FCC-B338-49F1-0ACA0C9CB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23" y="1124744"/>
            <a:ext cx="4899753" cy="367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FFC33-898C-D4B6-4A48-DAE08CA43EF0}"/>
              </a:ext>
            </a:extLst>
          </p:cNvPr>
          <p:cNvSpPr txBox="1"/>
          <p:nvPr/>
        </p:nvSpPr>
        <p:spPr>
          <a:xfrm>
            <a:off x="2051720" y="2393697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0FA99-F257-3A94-4E9D-0E94351BC5E5}"/>
              </a:ext>
            </a:extLst>
          </p:cNvPr>
          <p:cNvSpPr txBox="1"/>
          <p:nvPr/>
        </p:nvSpPr>
        <p:spPr>
          <a:xfrm>
            <a:off x="2084207" y="312505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9D4B6-6047-10BC-6852-77ABD3316ADD}"/>
              </a:ext>
            </a:extLst>
          </p:cNvPr>
          <p:cNvSpPr txBox="1"/>
          <p:nvPr/>
        </p:nvSpPr>
        <p:spPr>
          <a:xfrm>
            <a:off x="4234170" y="312505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E95F1-B833-4330-EDE3-E907F8AF273C}"/>
              </a:ext>
            </a:extLst>
          </p:cNvPr>
          <p:cNvSpPr txBox="1"/>
          <p:nvPr/>
        </p:nvSpPr>
        <p:spPr>
          <a:xfrm>
            <a:off x="3059832" y="3699781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4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7EC70-1863-2D17-2215-73367FC6761C}"/>
              </a:ext>
            </a:extLst>
          </p:cNvPr>
          <p:cNvSpPr txBox="1"/>
          <p:nvPr/>
        </p:nvSpPr>
        <p:spPr>
          <a:xfrm>
            <a:off x="3563888" y="4221088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5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5DB6A4-D061-8377-46CD-5FCF32AA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89" y="1123528"/>
            <a:ext cx="1948068" cy="1729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78C30B-5394-3F4B-8297-C7EAF32FF858}"/>
              </a:ext>
            </a:extLst>
          </p:cNvPr>
          <p:cNvSpPr txBox="1"/>
          <p:nvPr/>
        </p:nvSpPr>
        <p:spPr>
          <a:xfrm>
            <a:off x="6841856" y="114144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6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93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맑은 고딕"/>
              </a:rPr>
              <a:t>04_</a:t>
            </a:r>
            <a:r>
              <a:rPr lang="en-US" dirty="0">
                <a:ea typeface="맑은 고딕"/>
              </a:rPr>
              <a:t>조회</a:t>
            </a:r>
            <a:r>
              <a:rPr lang="en-US">
                <a:ea typeface="맑은 고딕"/>
              </a:rPr>
              <a:t>/</a:t>
            </a:r>
            <a:r>
              <a:rPr lang="en-US" dirty="0" err="1">
                <a:ea typeface="맑은 고딕"/>
              </a:rPr>
              <a:t>체크인</a:t>
            </a:r>
            <a:r>
              <a:rPr lang="en-US">
                <a:ea typeface="맑은 고딕"/>
              </a:rPr>
              <a:t>  - 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출도착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조회</a:t>
            </a:r>
            <a:endParaRPr lang="ko-KR" altLang="en-US">
              <a:cs typeface="Calibri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B09D9445-643F-B5A3-3CDC-15196F7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926" y="6204624"/>
            <a:ext cx="5117976" cy="4787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b="1" i="0" dirty="0">
                <a:solidFill>
                  <a:srgbClr val="000000"/>
                </a:solidFill>
                <a:latin typeface="NanumGothicCoding"/>
                <a:ea typeface="NanumGothicCoding"/>
              </a:rPr>
              <a:t>출발기준 및 도착기준으로 실시간 조회 가능</a:t>
            </a:r>
          </a:p>
        </p:txBody>
      </p:sp>
      <p:pic>
        <p:nvPicPr>
          <p:cNvPr id="4" name="그림 3" descr="텍스트, 스크린샷, 번호, 평행이(가) 표시된 사진&#10;&#10;자동 생성된 설명">
            <a:extLst>
              <a:ext uri="{FF2B5EF4-FFF2-40B4-BE49-F238E27FC236}">
                <a16:creationId xmlns:a16="http://schemas.microsoft.com/office/drawing/2014/main" id="{3D24D499-6ADB-024E-F1A7-5569FB57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24" y="1252263"/>
            <a:ext cx="6898281" cy="485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37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DCDB4C-44DB-55CC-5226-1523CE89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</a:rPr>
              <a:t>05_</a:t>
            </a:r>
            <a:r>
              <a:rPr lang="ko-KR" altLang="en-US" sz="2400" err="1">
                <a:ea typeface="맑은 고딕"/>
              </a:rPr>
              <a:t>프레미아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멤버스</a:t>
            </a:r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D253C17A-EEFF-3464-4394-70A70A276FF5}"/>
              </a:ext>
            </a:extLst>
          </p:cNvPr>
          <p:cNvSpPr txBox="1">
            <a:spLocks/>
          </p:cNvSpPr>
          <p:nvPr/>
        </p:nvSpPr>
        <p:spPr>
          <a:xfrm>
            <a:off x="251520" y="4365104"/>
            <a:ext cx="8712968" cy="136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i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회원등급  </a:t>
            </a:r>
            <a:endParaRPr lang="en-US" altLang="en-US" b="1" i="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i="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포인트 등급  </a:t>
            </a:r>
            <a:endParaRPr lang="en-US" altLang="en-US" b="1" i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i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b="1" i="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포인트 사용  </a:t>
            </a:r>
            <a:endParaRPr lang="en-US" b="1" i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48B1B-C3AC-F921-412C-C1D0EC6DF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8496944" cy="170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8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9D3BACE1-6389-714C-E821-C794AB7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>
                <a:ea typeface="+mj-lt"/>
              </a:rPr>
              <a:t>05_</a:t>
            </a:r>
            <a:r>
              <a:rPr lang="ko-KR" altLang="en-US" sz="2400" err="1">
                <a:ea typeface="맑은 고딕"/>
              </a:rPr>
              <a:t>프레미아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멤버스</a:t>
            </a:r>
            <a:r>
              <a:rPr lang="ko-KR" altLang="en-US" sz="2400">
                <a:ea typeface="맑은 고딕"/>
              </a:rPr>
              <a:t>  -  회원등급 및 혜택</a:t>
            </a:r>
            <a:endParaRPr lang="ko-KR" altLang="en-US" sz="1200">
              <a:ea typeface="맑은 고딕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84AA85-8D19-A2EE-D9F9-91ED56A8D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8" y="1054093"/>
            <a:ext cx="4968552" cy="25909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5CDC71-BCE4-9FD3-5466-C235FF031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71" y="1054093"/>
            <a:ext cx="3886325" cy="2517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515A9B-8073-C2C7-B5AA-6C740E85F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" y="3723990"/>
            <a:ext cx="4952300" cy="18558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D97885-49BB-38C8-86FB-36A152B1F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10" y="3723850"/>
            <a:ext cx="3897531" cy="1607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5BF37-E556-F232-2637-9F7B1A26017C}"/>
              </a:ext>
            </a:extLst>
          </p:cNvPr>
          <p:cNvSpPr txBox="1"/>
          <p:nvPr/>
        </p:nvSpPr>
        <p:spPr>
          <a:xfrm>
            <a:off x="94170" y="5717875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각 회원등급의 따른 자격 요건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유지기간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자격 심사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</a:p>
          <a:p>
            <a:r>
              <a:rPr lang="ko-KR" altLang="en-US" sz="1600" b="1" dirty="0">
                <a:latin typeface="+mj-ea"/>
                <a:ea typeface="+mj-ea"/>
              </a:rPr>
              <a:t>포인트 적립 안내 링크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각 등급별 혜택 비교 안내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165F-281D-27BF-A5B3-F9658FB553A2}"/>
              </a:ext>
            </a:extLst>
          </p:cNvPr>
          <p:cNvSpPr/>
          <p:nvPr/>
        </p:nvSpPr>
        <p:spPr>
          <a:xfrm>
            <a:off x="7020272" y="4435892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CCBBD8-2B42-E4D8-B3C7-B65F41970662}"/>
              </a:ext>
            </a:extLst>
          </p:cNvPr>
          <p:cNvSpPr/>
          <p:nvPr/>
        </p:nvSpPr>
        <p:spPr>
          <a:xfrm>
            <a:off x="7020272" y="4872781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4EB15-5C47-2440-2853-1FA5DBCC33D2}"/>
              </a:ext>
            </a:extLst>
          </p:cNvPr>
          <p:cNvSpPr txBox="1"/>
          <p:nvPr/>
        </p:nvSpPr>
        <p:spPr>
          <a:xfrm>
            <a:off x="6756048" y="4307746"/>
            <a:ext cx="3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6BE15C-9EB4-5B84-F87A-DAB43A2695E5}"/>
              </a:ext>
            </a:extLst>
          </p:cNvPr>
          <p:cNvSpPr txBox="1"/>
          <p:nvPr/>
        </p:nvSpPr>
        <p:spPr>
          <a:xfrm>
            <a:off x="6097502" y="5619883"/>
            <a:ext cx="322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1. </a:t>
            </a:r>
            <a:r>
              <a:rPr lang="ko-KR" altLang="en-US" sz="1400" b="1" dirty="0">
                <a:latin typeface="+mj-ea"/>
                <a:ea typeface="+mj-ea"/>
              </a:rPr>
              <a:t>해당 링크 클릭 시 포인트 적립 안내 페이지로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05611E-126C-4765-9518-FB4BECA4ADB9}"/>
              </a:ext>
            </a:extLst>
          </p:cNvPr>
          <p:cNvSpPr txBox="1"/>
          <p:nvPr/>
        </p:nvSpPr>
        <p:spPr>
          <a:xfrm>
            <a:off x="6752957" y="4716752"/>
            <a:ext cx="314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715F3-B7D6-6357-FB0D-838CC6F45C6D}"/>
              </a:ext>
            </a:extLst>
          </p:cNvPr>
          <p:cNvSpPr txBox="1"/>
          <p:nvPr/>
        </p:nvSpPr>
        <p:spPr>
          <a:xfrm>
            <a:off x="6097502" y="6162828"/>
            <a:ext cx="322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2. </a:t>
            </a:r>
            <a:r>
              <a:rPr lang="ko-KR" altLang="en-US" sz="1400" b="1" dirty="0">
                <a:latin typeface="+mj-ea"/>
                <a:ea typeface="+mj-ea"/>
              </a:rPr>
              <a:t>해당 링크 클릭 시 포인트 사용 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안내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654005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C432BFCE-E5E5-5110-681D-6F6327E9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>
                <a:ea typeface="+mj-lt"/>
              </a:rPr>
              <a:t>05_</a:t>
            </a:r>
            <a:r>
              <a:rPr lang="ko-KR" altLang="en-US" sz="2400" err="1">
                <a:ea typeface="맑은 고딕"/>
              </a:rPr>
              <a:t>프레미아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멤버스</a:t>
            </a:r>
            <a:r>
              <a:rPr lang="ko-KR" altLang="en-US" sz="2400">
                <a:ea typeface="맑은 고딕"/>
              </a:rPr>
              <a:t>  -  포인트 적립</a:t>
            </a:r>
            <a:endParaRPr lang="ko-KR" altLang="en-US" sz="2400">
              <a:ea typeface="맑은 고딕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D3AFAC-9E03-49BC-B69E-B4DC16A5E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" y="1017981"/>
            <a:ext cx="4617906" cy="36724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9250CB-1CDD-DE61-E884-5E6BBACBA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52736"/>
            <a:ext cx="4427984" cy="3456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ECD47-C51D-8DF6-9A58-A73455E98FAF}"/>
              </a:ext>
            </a:extLst>
          </p:cNvPr>
          <p:cNvSpPr txBox="1"/>
          <p:nvPr/>
        </p:nvSpPr>
        <p:spPr>
          <a:xfrm>
            <a:off x="1241745" y="4880132"/>
            <a:ext cx="6951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각 회원등급에 따른 포인트 적립 기준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적립 예시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적립 예외 안내 페이지</a:t>
            </a:r>
          </a:p>
        </p:txBody>
      </p:sp>
    </p:spTree>
    <p:extLst>
      <p:ext uri="{BB962C8B-B14F-4D97-AF65-F5344CB8AC3E}">
        <p14:creationId xmlns:p14="http://schemas.microsoft.com/office/powerpoint/2010/main" val="2660579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76EE3790-BADF-105D-5C4C-8B23131D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>
                <a:ea typeface="+mj-lt"/>
              </a:rPr>
              <a:t>05_</a:t>
            </a:r>
            <a:r>
              <a:rPr lang="ko-KR" altLang="en-US" sz="2400" err="1">
                <a:ea typeface="맑은 고딕"/>
              </a:rPr>
              <a:t>프레미아</a:t>
            </a:r>
            <a:r>
              <a:rPr lang="ko-KR" altLang="en-US" sz="240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멤버스</a:t>
            </a:r>
            <a:r>
              <a:rPr lang="ko-KR" altLang="en-US" sz="2400">
                <a:ea typeface="맑은 고딕"/>
              </a:rPr>
              <a:t>  -  포인트 적립</a:t>
            </a:r>
            <a:endParaRPr lang="ko-KR" altLang="en-US" sz="1200">
              <a:ea typeface="맑은 고딕"/>
              <a:cs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7BB891-E68E-8488-9AA7-1EADC8616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90481"/>
            <a:ext cx="8784976" cy="3796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1F1B7-D4C7-C1BF-4852-96D1A1627E91}"/>
              </a:ext>
            </a:extLst>
          </p:cNvPr>
          <p:cNvSpPr txBox="1"/>
          <p:nvPr/>
        </p:nvSpPr>
        <p:spPr>
          <a:xfrm>
            <a:off x="251520" y="511569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회원의 포인트 적립 방법과 예약 시 회원 번호를 입력하지 못한 경우에 대한 안내 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331C6C-1B9E-7898-6928-F7868B7A56CE}"/>
              </a:ext>
            </a:extLst>
          </p:cNvPr>
          <p:cNvSpPr/>
          <p:nvPr/>
        </p:nvSpPr>
        <p:spPr>
          <a:xfrm>
            <a:off x="827584" y="3789040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506B3-8F93-3C7C-240D-B0EC87F009C6}"/>
              </a:ext>
            </a:extLst>
          </p:cNvPr>
          <p:cNvSpPr txBox="1"/>
          <p:nvPr/>
        </p:nvSpPr>
        <p:spPr>
          <a:xfrm>
            <a:off x="611560" y="370715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51F8C-DD75-8B8A-07A6-3AF4EBC26ADB}"/>
              </a:ext>
            </a:extLst>
          </p:cNvPr>
          <p:cNvSpPr txBox="1"/>
          <p:nvPr/>
        </p:nvSpPr>
        <p:spPr>
          <a:xfrm>
            <a:off x="5724128" y="509317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해당 링크 클릭 시 포인트 사후 적립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913856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:a16="http://schemas.microsoft.com/office/drawing/2014/main" id="{3BB63EFD-A5F8-72AB-388F-70777A8E5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>
                <a:ea typeface="+mj-lt"/>
              </a:rPr>
              <a:t>05_</a:t>
            </a:r>
            <a:r>
              <a:rPr lang="ko-KR" altLang="en-US" sz="2400" err="1">
                <a:ea typeface="맑은 고딕"/>
              </a:rPr>
              <a:t>프레미아</a:t>
            </a:r>
            <a:r>
              <a:rPr lang="ko-KR" altLang="en-US" sz="2400" dirty="0">
                <a:ea typeface="맑은 고딕"/>
              </a:rPr>
              <a:t> </a:t>
            </a:r>
            <a:r>
              <a:rPr lang="ko-KR" altLang="en-US" sz="2400" err="1">
                <a:ea typeface="맑은 고딕"/>
              </a:rPr>
              <a:t>멤버스</a:t>
            </a:r>
            <a:r>
              <a:rPr lang="ko-KR" altLang="en-US" sz="2400">
                <a:ea typeface="맑은 고딕"/>
              </a:rPr>
              <a:t>  -  포인트 사용</a:t>
            </a:r>
            <a:endParaRPr lang="ko-KR" altLang="en-US" sz="1200">
              <a:ea typeface="맑은 고딕"/>
              <a:cs typeface="Calibri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71F7F5-B83B-2AA2-E730-5771533C05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8" y="1052736"/>
            <a:ext cx="5592090" cy="3024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EA9DFA-3741-5358-97DC-78C6F8332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68760"/>
            <a:ext cx="4572000" cy="1930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CE55E2-C179-255D-3EC3-F942880078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8" y="4125038"/>
            <a:ext cx="5868144" cy="2732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CA233C-5A7A-296F-9768-93F1B7C853A3}"/>
              </a:ext>
            </a:extLst>
          </p:cNvPr>
          <p:cNvSpPr txBox="1"/>
          <p:nvPr/>
        </p:nvSpPr>
        <p:spPr>
          <a:xfrm>
            <a:off x="5856166" y="3356992"/>
            <a:ext cx="3540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j-ea"/>
                <a:ea typeface="+mj-ea"/>
              </a:rPr>
              <a:t>회원의 포인트 사용 안내 페이지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적립 포인트로 항공권 구매 가능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유아 및 소아 회원의 포인트 사용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안내 문구</a:t>
            </a:r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포인트로 구매한 항공권 환불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 err="1">
                <a:latin typeface="+mj-ea"/>
                <a:ea typeface="+mj-ea"/>
              </a:rPr>
              <a:t>신청시</a:t>
            </a:r>
            <a:r>
              <a:rPr lang="ko-KR" altLang="en-US" sz="1600" b="1" dirty="0">
                <a:latin typeface="+mj-ea"/>
                <a:ea typeface="+mj-ea"/>
              </a:rPr>
              <a:t> 해당 위약금에 대한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안내 문구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F1A369-10C3-91BE-E567-563CE73FC253}"/>
              </a:ext>
            </a:extLst>
          </p:cNvPr>
          <p:cNvSpPr/>
          <p:nvPr/>
        </p:nvSpPr>
        <p:spPr>
          <a:xfrm>
            <a:off x="539552" y="2348880"/>
            <a:ext cx="1323797" cy="298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00D4B-EA4C-3D88-081B-692136F76A72}"/>
              </a:ext>
            </a:extLst>
          </p:cNvPr>
          <p:cNvSpPr txBox="1"/>
          <p:nvPr/>
        </p:nvSpPr>
        <p:spPr>
          <a:xfrm>
            <a:off x="251520" y="2276872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12061-778D-7DC3-B129-7FB15180383A}"/>
              </a:ext>
            </a:extLst>
          </p:cNvPr>
          <p:cNvSpPr txBox="1"/>
          <p:nvPr/>
        </p:nvSpPr>
        <p:spPr>
          <a:xfrm>
            <a:off x="6084168" y="5877272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1.</a:t>
            </a:r>
            <a:r>
              <a:rPr lang="ko-KR" altLang="en-US" sz="1600" b="1" dirty="0">
                <a:latin typeface="+mj-ea"/>
                <a:ea typeface="+mj-ea"/>
              </a:rPr>
              <a:t>해당 링크 클릭 시 항공권 예매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670304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8328" y="4408610"/>
            <a:ext cx="8247344" cy="17851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기내 버튼 누르면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아래  클래스별 서비스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기내 서비스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기내 엔터테인먼트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기내 와이파이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항공기 소개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  <a:cs typeface="Calibri"/>
              </a:rPr>
              <a:t> 버튼 확인 가능, 각 버튼을 클릭하면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  <a:cs typeface="Calibri"/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  <a:cs typeface="Calibri"/>
              </a:rPr>
              <a:t>해당 페이지로 이동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  <a:cs typeface="Calibri"/>
              </a:rPr>
              <a:t>.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06_기내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D9241F-092D-2099-73DF-9210879F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5" y="1556792"/>
            <a:ext cx="9057625" cy="2448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B8DD5-6AE5-25A0-D14E-F23F124AF227}"/>
              </a:ext>
            </a:extLst>
          </p:cNvPr>
          <p:cNvSpPr txBox="1"/>
          <p:nvPr/>
        </p:nvSpPr>
        <p:spPr>
          <a:xfrm>
            <a:off x="4860032" y="1537657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14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6D1ACF-563F-4378-2E5B-CCE4B5AE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51618"/>
            <a:ext cx="6288147" cy="3717542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48328" y="5229200"/>
            <a:ext cx="8247344" cy="15169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ko-KR" altLang="en-US" sz="1400" b="1" i="0" dirty="0">
                <a:solidFill>
                  <a:srgbClr val="000000"/>
                </a:solidFill>
                <a:ea typeface="맑은 고딕"/>
              </a:rPr>
              <a:t>클래스별 서비스 버튼 클릭 시</a:t>
            </a:r>
            <a:r>
              <a:rPr lang="en-US" altLang="ko-KR" sz="1400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sz="1400" b="1" i="0" dirty="0" err="1">
                <a:solidFill>
                  <a:srgbClr val="000000"/>
                </a:solidFill>
                <a:ea typeface="맑은 고딕"/>
              </a:rPr>
              <a:t>해당</a:t>
            </a:r>
            <a:r>
              <a:rPr lang="ko-KR" altLang="en-US" sz="1400" b="1" i="0" dirty="0">
                <a:solidFill>
                  <a:srgbClr val="000000"/>
                </a:solidFill>
                <a:ea typeface="맑은 고딕"/>
              </a:rPr>
              <a:t> 페이지로 이동</a:t>
            </a:r>
            <a:r>
              <a:rPr lang="en-US" altLang="ko-KR" sz="1400" b="1" i="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dirty="0">
              <a:cs typeface="Calibri"/>
            </a:endParaRPr>
          </a:p>
          <a:p>
            <a:pPr>
              <a:buAutoNum type="arabicPeriod"/>
            </a:pPr>
            <a:r>
              <a:rPr lang="ko-KR" altLang="en-US" sz="1400" b="1" i="0" dirty="0">
                <a:solidFill>
                  <a:srgbClr val="000000"/>
                </a:solidFill>
                <a:ea typeface="맑은 고딕"/>
              </a:rPr>
              <a:t>클래스 별 세부사항을 확인할 수 있음.</a:t>
            </a:r>
            <a:endParaRPr lang="en-US" altLang="ko-KR" sz="1400" b="1" i="0" dirty="0">
              <a:solidFill>
                <a:srgbClr val="000000"/>
              </a:solidFill>
              <a:ea typeface="맑은 고딕"/>
              <a:cs typeface="Calibri"/>
            </a:endParaRPr>
          </a:p>
          <a:p>
            <a:pPr>
              <a:buAutoNum type="arabicPeriod"/>
            </a:pPr>
            <a:r>
              <a:rPr lang="ko-KR" altLang="en-US" sz="1400" b="1" i="0" dirty="0">
                <a:solidFill>
                  <a:srgbClr val="000000"/>
                </a:solidFill>
                <a:ea typeface="맑은 고딕"/>
              </a:rPr>
              <a:t>해당 메일 클릭 시 문의사항 남길 수 있음. (문의사항 페이지로 이동하도록 변경)</a:t>
            </a:r>
            <a:endParaRPr lang="en-US" altLang="ko-KR" sz="1400" b="1" i="0" dirty="0">
              <a:solidFill>
                <a:srgbClr val="000000"/>
              </a:solidFill>
              <a:ea typeface="맑은 고딕"/>
              <a:cs typeface="Calibri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06_</a:t>
            </a:r>
            <a:r>
              <a:rPr lang="ko-KR" altLang="en-US" dirty="0">
                <a:ea typeface="맑은 고딕"/>
              </a:rPr>
              <a:t>기내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클래스별 서비스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B8DD5-6AE5-25A0-D14E-F23F124AF227}"/>
              </a:ext>
            </a:extLst>
          </p:cNvPr>
          <p:cNvSpPr txBox="1"/>
          <p:nvPr/>
        </p:nvSpPr>
        <p:spPr>
          <a:xfrm>
            <a:off x="1043608" y="1036043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A94E39-C969-3777-713E-F8FC4980C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1" b="12543"/>
          <a:stretch/>
        </p:blipFill>
        <p:spPr>
          <a:xfrm>
            <a:off x="502659" y="4474662"/>
            <a:ext cx="8188700" cy="6373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89AD5-7639-0CEF-88CA-4DD319BDF175}"/>
              </a:ext>
            </a:extLst>
          </p:cNvPr>
          <p:cNvSpPr txBox="1"/>
          <p:nvPr/>
        </p:nvSpPr>
        <p:spPr>
          <a:xfrm>
            <a:off x="911559" y="1648273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2C2C1E-A9D1-8370-8803-080ECBB36E20}"/>
              </a:ext>
            </a:extLst>
          </p:cNvPr>
          <p:cNvSpPr txBox="1"/>
          <p:nvPr/>
        </p:nvSpPr>
        <p:spPr>
          <a:xfrm>
            <a:off x="341086" y="428999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99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8D8A6F-1182-4323-4A90-45A802D1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157192"/>
            <a:ext cx="8340861" cy="1209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1.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기내 서비스 버튼 클릭 시 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해당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 페이지로 이동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2.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클래스 버튼 클릭 시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해당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클래스에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해당하는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기내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서비스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확인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가능</a:t>
            </a:r>
            <a:endParaRPr lang="en-US" altLang="ko-KR" b="1" i="0" dirty="0" err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7FAD2F-971C-C775-DC63-DA3A5178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06_</a:t>
            </a:r>
            <a:r>
              <a:rPr lang="ko-KR" altLang="en-US" dirty="0">
                <a:ea typeface="맑은 고딕"/>
              </a:rPr>
              <a:t>기내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기내 서비스</a:t>
            </a:r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89969-9806-D155-535E-707462D4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1124744"/>
            <a:ext cx="6768752" cy="374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519C5-3B68-5F41-B04A-970D7B06BEED}"/>
              </a:ext>
            </a:extLst>
          </p:cNvPr>
          <p:cNvSpPr txBox="1"/>
          <p:nvPr/>
        </p:nvSpPr>
        <p:spPr>
          <a:xfrm>
            <a:off x="935597" y="105273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D6DA8-21E3-89C3-492C-D377BA6E74F7}"/>
              </a:ext>
            </a:extLst>
          </p:cNvPr>
          <p:cNvSpPr txBox="1"/>
          <p:nvPr/>
        </p:nvSpPr>
        <p:spPr>
          <a:xfrm>
            <a:off x="911559" y="1648273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332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1AC77B-6DD0-0928-2F2A-19C02D5DB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340767"/>
            <a:ext cx="6624736" cy="352705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3A80235-9C6E-6AED-0E16-E72EB1E0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/>
              <a:t>06_</a:t>
            </a:r>
            <a:r>
              <a:rPr lang="ko-KR" altLang="en-US">
                <a:ea typeface="맑은 고딕"/>
              </a:rPr>
              <a:t>기내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기내 엔터테인먼트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43A6D-7534-2401-AE05-83DDED316EFB}"/>
              </a:ext>
            </a:extLst>
          </p:cNvPr>
          <p:cNvSpPr txBox="1"/>
          <p:nvPr/>
        </p:nvSpPr>
        <p:spPr>
          <a:xfrm>
            <a:off x="971600" y="126876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3C032EA-9C45-2251-A322-46F9569B780D}"/>
              </a:ext>
            </a:extLst>
          </p:cNvPr>
          <p:cNvSpPr txBox="1">
            <a:spLocks/>
          </p:cNvSpPr>
          <p:nvPr/>
        </p:nvSpPr>
        <p:spPr>
          <a:xfrm>
            <a:off x="457199" y="5157192"/>
            <a:ext cx="8340861" cy="1209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</a:rPr>
              <a:t>기내 엔터테인먼트 버튼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이 페이지로 이동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        </a:t>
            </a:r>
            <a:r>
              <a:rPr lang="ko-KR" altLang="en-US" b="1" i="0" dirty="0">
                <a:solidFill>
                  <a:srgbClr val="000000"/>
                </a:solidFill>
              </a:rPr>
              <a:t>기내 엔터테인먼트에 대한 설명 페이지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33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5031EE-DD63-7989-152C-21CA231FC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945" y="4362196"/>
            <a:ext cx="8340861" cy="245117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1. </a:t>
            </a:r>
            <a:r>
              <a:rPr lang="ko-KR" altLang="en-US" sz="1400" b="1" i="0" dirty="0">
                <a:solidFill>
                  <a:srgbClr val="000000"/>
                </a:solidFill>
              </a:rPr>
              <a:t>로그인 페이지에서 </a:t>
            </a:r>
            <a:r>
              <a:rPr lang="en-US" altLang="ko-KR" sz="1400" b="1" i="0" dirty="0">
                <a:solidFill>
                  <a:srgbClr val="000000"/>
                </a:solidFill>
              </a:rPr>
              <a:t>[</a:t>
            </a:r>
            <a:r>
              <a:rPr lang="ko-KR" altLang="en-US" sz="1400" b="1" i="0" dirty="0">
                <a:solidFill>
                  <a:srgbClr val="000000"/>
                </a:solidFill>
              </a:rPr>
              <a:t>이메일 찾기</a:t>
            </a:r>
            <a:r>
              <a:rPr lang="en-US" altLang="ko-KR" sz="1400" b="1" i="0" dirty="0">
                <a:solidFill>
                  <a:srgbClr val="000000"/>
                </a:solidFill>
              </a:rPr>
              <a:t>], [</a:t>
            </a:r>
            <a:r>
              <a:rPr lang="ko-KR" altLang="en-US" sz="1400" b="1" i="0" dirty="0">
                <a:solidFill>
                  <a:srgbClr val="000000"/>
                </a:solidFill>
              </a:rPr>
              <a:t>비밀번호 찾기</a:t>
            </a:r>
            <a:r>
              <a:rPr lang="en-US" altLang="ko-KR" sz="1400" b="1" i="0" dirty="0">
                <a:solidFill>
                  <a:srgbClr val="000000"/>
                </a:solidFill>
              </a:rPr>
              <a:t>] </a:t>
            </a:r>
            <a:r>
              <a:rPr lang="ko-KR" altLang="en-US" sz="1400" b="1" i="0" dirty="0">
                <a:solidFill>
                  <a:srgbClr val="000000"/>
                </a:solidFill>
              </a:rPr>
              <a:t>각 버튼을 누르면 위 페이지로 이동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2. </a:t>
            </a:r>
            <a:r>
              <a:rPr lang="ko-KR" altLang="en-US" sz="1400" b="1" i="0" dirty="0">
                <a:solidFill>
                  <a:srgbClr val="000000"/>
                </a:solidFill>
              </a:rPr>
              <a:t>이메일을 찾기 위해서</a:t>
            </a:r>
            <a:r>
              <a:rPr lang="en-US" altLang="ko-KR" sz="1400" b="1" i="0" dirty="0">
                <a:solidFill>
                  <a:srgbClr val="000000"/>
                </a:solidFill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</a:rPr>
              <a:t>영문 성과 이름</a:t>
            </a:r>
            <a:r>
              <a:rPr lang="en-US" altLang="ko-KR" sz="1400" b="1" i="0" dirty="0">
                <a:solidFill>
                  <a:srgbClr val="000000"/>
                </a:solidFill>
              </a:rPr>
              <a:t>, </a:t>
            </a:r>
            <a:r>
              <a:rPr lang="ko-KR" altLang="en-US" sz="1400" b="1" i="0" dirty="0">
                <a:solidFill>
                  <a:srgbClr val="000000"/>
                </a:solidFill>
              </a:rPr>
              <a:t>휴대폰번호 입력 후 인증 버튼 클릭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      =&gt; </a:t>
            </a:r>
            <a:r>
              <a:rPr lang="ko-KR" altLang="en-US" sz="1400" b="1" i="0" dirty="0">
                <a:solidFill>
                  <a:srgbClr val="000000"/>
                </a:solidFill>
              </a:rPr>
              <a:t>휴대폰 번호로 </a:t>
            </a:r>
            <a:r>
              <a:rPr lang="ko-KR" altLang="en-US" sz="1400" b="1" i="0" dirty="0" err="1">
                <a:solidFill>
                  <a:srgbClr val="000000"/>
                </a:solidFill>
              </a:rPr>
              <a:t>전송받은</a:t>
            </a:r>
            <a:r>
              <a:rPr lang="ko-KR" altLang="en-US" sz="1400" b="1" i="0" dirty="0">
                <a:solidFill>
                  <a:srgbClr val="000000"/>
                </a:solidFill>
              </a:rPr>
              <a:t> 인증번호 입력 후 인증 완료 버튼 클릭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3. </a:t>
            </a:r>
            <a:r>
              <a:rPr lang="ko-KR" altLang="en-US" sz="1400" b="1" i="0" dirty="0">
                <a:solidFill>
                  <a:srgbClr val="000000"/>
                </a:solidFill>
              </a:rPr>
              <a:t>비밀번호를 찾기 위해서 가입한 이메일과 휴대폰번호 입력 후 인증 버튼 클릭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 =&gt; </a:t>
            </a:r>
            <a:r>
              <a:rPr lang="ko-KR" altLang="en-US" sz="1400" b="1" i="0" dirty="0">
                <a:solidFill>
                  <a:srgbClr val="000000"/>
                </a:solidFill>
              </a:rPr>
              <a:t>휴대폰 번호로 </a:t>
            </a:r>
            <a:r>
              <a:rPr lang="ko-KR" altLang="en-US" sz="1400" b="1" i="0" dirty="0" err="1">
                <a:solidFill>
                  <a:srgbClr val="000000"/>
                </a:solidFill>
              </a:rPr>
              <a:t>전송받은</a:t>
            </a:r>
            <a:r>
              <a:rPr lang="ko-KR" altLang="en-US" sz="1400" b="1" i="0" dirty="0">
                <a:solidFill>
                  <a:srgbClr val="000000"/>
                </a:solidFill>
              </a:rPr>
              <a:t> 인증번호 입력 후 인증 완료 버튼 클릭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</a:rPr>
              <a:t>4. </a:t>
            </a:r>
            <a:r>
              <a:rPr lang="ko-KR" altLang="en-US" sz="1400" b="1" i="0" dirty="0">
                <a:solidFill>
                  <a:srgbClr val="000000"/>
                </a:solidFill>
              </a:rPr>
              <a:t>공통적으로 이전으로 돌아가기 버튼 클릭하면 로그인 페이지로 이동</a:t>
            </a:r>
            <a:endParaRPr lang="en-US" altLang="ko-KR" sz="1400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endParaRPr lang="ko-KR" altLang="en-US" sz="1400" b="1" i="0" dirty="0">
              <a:solidFill>
                <a:srgbClr val="00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3BD07A-76AA-41EB-6E1E-41F0CCED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로그인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이메일 찾기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비밀번호 찾기</a:t>
            </a:r>
            <a:endParaRPr lang="ko-KR"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6E07B-53CF-43AE-7FAB-EC9FE84E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3" y="1124744"/>
            <a:ext cx="3495701" cy="3095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68B849-4C3E-41D4-3AD2-FA833305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124744"/>
            <a:ext cx="3471564" cy="3095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F2D0D-06D1-B965-B575-48387552254E}"/>
              </a:ext>
            </a:extLst>
          </p:cNvPr>
          <p:cNvSpPr txBox="1"/>
          <p:nvPr/>
        </p:nvSpPr>
        <p:spPr>
          <a:xfrm>
            <a:off x="395536" y="105273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561963-45A9-D9FB-B0E4-620769673392}"/>
              </a:ext>
            </a:extLst>
          </p:cNvPr>
          <p:cNvSpPr txBox="1"/>
          <p:nvPr/>
        </p:nvSpPr>
        <p:spPr>
          <a:xfrm>
            <a:off x="4441355" y="104949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96ACC-15DD-7B33-07CF-0A453A4DBDF4}"/>
              </a:ext>
            </a:extLst>
          </p:cNvPr>
          <p:cNvSpPr txBox="1"/>
          <p:nvPr/>
        </p:nvSpPr>
        <p:spPr>
          <a:xfrm>
            <a:off x="322953" y="230323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643BDE-EB71-E979-D9BF-E82948D2C5BA}"/>
              </a:ext>
            </a:extLst>
          </p:cNvPr>
          <p:cNvSpPr txBox="1"/>
          <p:nvPr/>
        </p:nvSpPr>
        <p:spPr>
          <a:xfrm>
            <a:off x="4441355" y="2240457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8D4DA-4567-DD69-B699-8635F8DD20C5}"/>
              </a:ext>
            </a:extLst>
          </p:cNvPr>
          <p:cNvSpPr txBox="1"/>
          <p:nvPr/>
        </p:nvSpPr>
        <p:spPr>
          <a:xfrm>
            <a:off x="1547664" y="385106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4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C17C87-6C57-E660-D0AF-F1C634A5B229}"/>
              </a:ext>
            </a:extLst>
          </p:cNvPr>
          <p:cNvSpPr txBox="1"/>
          <p:nvPr/>
        </p:nvSpPr>
        <p:spPr>
          <a:xfrm>
            <a:off x="5652120" y="385106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4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86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94298D-D123-27B4-44BB-35F9490B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/>
              <a:t>06_</a:t>
            </a:r>
            <a:r>
              <a:rPr lang="ko-KR" altLang="en-US">
                <a:ea typeface="맑은 고딕"/>
              </a:rPr>
              <a:t>기내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항공기 소개</a:t>
            </a:r>
            <a:endParaRPr 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36993-B59B-AA59-C4EB-CC88878B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24744"/>
            <a:ext cx="5657385" cy="3814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B8AB7-7F4D-F1C5-679F-D8243D0D858D}"/>
              </a:ext>
            </a:extLst>
          </p:cNvPr>
          <p:cNvSpPr txBox="1"/>
          <p:nvPr/>
        </p:nvSpPr>
        <p:spPr>
          <a:xfrm>
            <a:off x="1295636" y="105273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32FBE-3292-E463-1286-40DFD962496D}"/>
              </a:ext>
            </a:extLst>
          </p:cNvPr>
          <p:cNvSpPr txBox="1"/>
          <p:nvPr/>
        </p:nvSpPr>
        <p:spPr>
          <a:xfrm>
            <a:off x="1115616" y="1556792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11D89E77-0BD2-D478-309B-485A1ED34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157192"/>
            <a:ext cx="8340861" cy="1209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1.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항공기 소개 버튼 클릭 시 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이 페이지로 이동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2.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항공기 버튼 클릭 시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해당 항공기에 대한 설명이 뜸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98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4149080"/>
            <a:ext cx="7344816" cy="120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sz="1400" b="1" i="0" dirty="0">
                <a:solidFill>
                  <a:srgbClr val="000000"/>
                </a:solidFill>
                <a:latin typeface="맑은 고딕"/>
                <a:ea typeface="맑은 고딕"/>
              </a:rPr>
              <a:t>수화물</a:t>
            </a:r>
            <a:endParaRPr lang="ko-KR"/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sz="1400" b="1" i="0">
                <a:solidFill>
                  <a:srgbClr val="000000"/>
                </a:solidFill>
                <a:latin typeface="맑은 고딕"/>
                <a:ea typeface="맑은 고딕"/>
              </a:rPr>
              <a:t>취항지 공항 정보</a:t>
            </a:r>
            <a:endParaRPr lang="ko-KR" altLang="en-US" sz="1400" b="1" i="0" dirty="0">
              <a:solidFill>
                <a:srgbClr val="000000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ko-KR" altLang="en-US" sz="1400" b="1" i="0" dirty="0">
                <a:solidFill>
                  <a:srgbClr val="000000"/>
                </a:solidFill>
                <a:latin typeface="맑은 고딕"/>
              </a:rPr>
              <a:t>고객지원</a:t>
            </a:r>
            <a:endParaRPr lang="ko-KR" sz="1400" b="1" i="0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07</a:t>
            </a:r>
            <a:r>
              <a:rPr lang="ko-KR">
                <a:ea typeface="맑은 고딕"/>
              </a:rPr>
              <a:t>_</a:t>
            </a:r>
            <a:r>
              <a:rPr lang="ko-KR" altLang="en-US">
                <a:ea typeface="맑은 고딕"/>
              </a:rPr>
              <a:t>서비스 안내 </a:t>
            </a:r>
            <a:endParaRPr 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12701" y="1019023"/>
            <a:ext cx="9118599" cy="2965824"/>
            <a:chOff x="0" y="0"/>
            <a:chExt cx="9906000" cy="3212976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906000" cy="3212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2"/>
            <p:cNvGrpSpPr/>
            <p:nvPr/>
          </p:nvGrpSpPr>
          <p:grpSpPr>
            <a:xfrm>
              <a:off x="0" y="244628"/>
              <a:ext cx="9906000" cy="2608308"/>
              <a:chOff x="0" y="244628"/>
              <a:chExt cx="9906000" cy="2608308"/>
            </a:xfrm>
          </p:grpSpPr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4472" y="260648"/>
                <a:ext cx="1515597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04728" y="244628"/>
                <a:ext cx="4992555" cy="280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326193" y="281196"/>
                <a:ext cx="1338149" cy="2305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1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29403" y="980729"/>
                <a:ext cx="1375464" cy="1850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7563" y="980729"/>
                <a:ext cx="1756242" cy="1829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3" name="Picture 9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263797" y="980727"/>
                <a:ext cx="1429860" cy="153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4" name="Picture 1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30341" y="980728"/>
                <a:ext cx="1414318" cy="1872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5" name="Picture 1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0" y="657866"/>
                <a:ext cx="9906000" cy="1788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4264702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99883" y="1080120"/>
            <a:ext cx="3344094" cy="31721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주요제한물품 클릭 시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 해당 정보 출력</a:t>
            </a:r>
          </a:p>
          <a:p>
            <a:endParaRPr lang="ko-KR" altLang="en-US" sz="12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한국교통안전공단 클릭 시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2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해당 홈페이지로 이동</a:t>
            </a:r>
          </a:p>
          <a:p>
            <a:endParaRPr lang="ko-KR" altLang="en-US" sz="12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‘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도움이 되셨나요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?’</a:t>
            </a:r>
          </a:p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무료수하물 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초과수하물 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특수수하물 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/ </a:t>
            </a:r>
          </a:p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수하물 파손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분실 클릭 시</a:t>
            </a:r>
            <a:r>
              <a:rPr lang="en-US" altLang="ko-KR" sz="12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r>
              <a:rPr lang="ko-KR" altLang="en-US" sz="1200" b="1" i="0" dirty="0">
                <a:solidFill>
                  <a:srgbClr val="000000"/>
                </a:solidFill>
                <a:latin typeface="+mn-ea"/>
                <a:ea typeface="+mn-ea"/>
              </a:rPr>
              <a:t>해당 페이지로 이동</a:t>
            </a:r>
            <a:endParaRPr lang="ko-KR" b="1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운송제한물품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17433"/>
            <a:ext cx="5796136" cy="1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13980"/>
            <a:ext cx="5796135" cy="3510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사각형 27"/>
          <p:cNvSpPr/>
          <p:nvPr/>
        </p:nvSpPr>
        <p:spPr>
          <a:xfrm>
            <a:off x="547865" y="1900206"/>
            <a:ext cx="504056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615334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949305"/>
          </a:xfrm>
        </p:spPr>
        <p:txBody>
          <a:bodyPr>
            <a:noAutofit/>
          </a:bodyPr>
          <a:lstStyle/>
          <a:p>
            <a:r>
              <a:rPr lang="ko-KR" altLang="en-US" sz="1400" b="1" i="0" dirty="0" err="1">
                <a:solidFill>
                  <a:srgbClr val="000000"/>
                </a:solidFill>
                <a:latin typeface="+mn-ea"/>
                <a:ea typeface="+mn-ea"/>
              </a:rPr>
              <a:t>리튬배터리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해당 정보 출력</a:t>
            </a:r>
          </a:p>
          <a:p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운송제한물품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78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894234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2389465"/>
          </a:xfrm>
        </p:spPr>
        <p:txBody>
          <a:bodyPr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휴대수하물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해당 정보 출력</a:t>
            </a:r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 err="1">
                <a:solidFill>
                  <a:srgbClr val="000000"/>
                </a:solidFill>
                <a:latin typeface="+mn-ea"/>
                <a:ea typeface="+mn-ea"/>
              </a:rPr>
              <a:t>탑승구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위탁수하물 안내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초과수하물 페이지로 이동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무료 수하물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70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24943"/>
            <a:ext cx="5796135" cy="81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0435" y="6359236"/>
            <a:ext cx="1008112" cy="1661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60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2389465"/>
          </a:xfrm>
        </p:spPr>
        <p:txBody>
          <a:bodyPr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위탁수하물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해당 정보 출력</a:t>
            </a:r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사전 수하물 구매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사전 수하물 구매 페이지로 이동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무료 수하물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73455"/>
            <a:ext cx="5796136" cy="41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24939" y="5877272"/>
            <a:ext cx="874653" cy="182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92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99883" y="1111543"/>
            <a:ext cx="3394446" cy="20887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초과수하물의 해당 정보 출력</a:t>
            </a:r>
          </a:p>
          <a:p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현지출발기준 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한국출발기준 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금액 확인하기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각 지역별 금액으로 환산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초과수하물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5667"/>
            <a:ext cx="5796136" cy="430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237914"/>
            <a:ext cx="3456384" cy="121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4884971" y="1941771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84971" y="3204663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610957" y="2060848"/>
            <a:ext cx="1465099" cy="12158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498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99883" y="1111543"/>
            <a:ext cx="3233319" cy="145336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수하물 파손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해당 정보 출력</a:t>
            </a:r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 err="1">
                <a:solidFill>
                  <a:srgbClr val="000000"/>
                </a:solidFill>
                <a:latin typeface="+mn-ea"/>
                <a:ea typeface="+mn-ea"/>
              </a:rPr>
              <a:t>위탁수하물로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운송이 금지되는</a:t>
            </a: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물품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 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맑은 고딕"/>
              </a:rPr>
              <a:t>alert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맑은 고딕"/>
              </a:rPr>
              <a:t>창 출력</a:t>
            </a:r>
            <a:endParaRPr lang="en-US" altLang="ko-KR" sz="1400" b="1" i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수하물 파손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분실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5051"/>
            <a:ext cx="5796136" cy="415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1695" y="3292604"/>
            <a:ext cx="229514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79512" y="4941168"/>
            <a:ext cx="1496888" cy="1794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676440" y="5020796"/>
            <a:ext cx="1224136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91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수하물 분실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해당 정보 출력</a:t>
            </a:r>
            <a:endParaRPr lang="ko-KR" altLang="en-US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endParaRPr lang="en-US" altLang="ko-KR" sz="14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기내 분실물 센터 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+mn-ea"/>
              </a:rPr>
              <a:t>기내 분실물 센터 페이지로 이동</a:t>
            </a:r>
            <a:endParaRPr lang="ko-KR" altLang="en-US" sz="1400" b="1" i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- </a:t>
            </a:r>
            <a:r>
              <a:rPr lang="ko-KR" altLang="en-US" dirty="0">
                <a:ea typeface="맑은 고딕"/>
              </a:rPr>
              <a:t>수하물</a:t>
            </a:r>
            <a:r>
              <a:rPr lang="en-US" altLang="ko-KR" dirty="0">
                <a:ea typeface="맑은 고딕"/>
              </a:rPr>
              <a:t> (</a:t>
            </a:r>
            <a:r>
              <a:rPr lang="ko-KR" altLang="en-US" dirty="0">
                <a:ea typeface="맑은 고딕"/>
              </a:rPr>
              <a:t>수하물 파손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분실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44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4005064"/>
            <a:ext cx="30164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56652" y="3508628"/>
            <a:ext cx="1496888" cy="1794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30856" y="5248984"/>
            <a:ext cx="697944" cy="1764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820456" y="5388580"/>
            <a:ext cx="1959456" cy="272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7344" y="1882924"/>
            <a:ext cx="229514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/>
          <p:nvPr/>
        </p:nvCxnSpPr>
        <p:spPr>
          <a:xfrm flipV="1">
            <a:off x="1652089" y="3611116"/>
            <a:ext cx="1224136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173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99883" y="1111543"/>
            <a:ext cx="3164003" cy="22514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취항지 공항 정보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인천국제공항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의 </a:t>
            </a:r>
            <a:endParaRPr lang="en-US" altLang="ko-KR" sz="1400" b="1" i="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</a:rPr>
              <a:t>해당 정보 출력</a:t>
            </a:r>
            <a:endParaRPr lang="en-US" altLang="ko-KR" sz="1400" b="1" i="0" dirty="0">
              <a:solidFill>
                <a:srgbClr val="000000"/>
              </a:solidFill>
              <a:latin typeface="+mn-ea"/>
            </a:endParaRPr>
          </a:p>
          <a:p>
            <a:endParaRPr lang="en-US" altLang="ko-KR" sz="1400" b="1" i="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맑은 고딕"/>
              </a:rPr>
              <a:t>인천국제공항 홈페이지 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맑은 고딕"/>
              </a:rPr>
              <a:t>/ 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맑은 고딕"/>
              </a:rPr>
              <a:t>오시는 길 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맑은 고딕"/>
            </a:endParaRPr>
          </a:p>
          <a:p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맑은 고딕"/>
              </a:rPr>
              <a:t>클릭 시</a:t>
            </a:r>
            <a:r>
              <a:rPr lang="en-US" altLang="ko-KR" sz="1400" b="1" i="0" dirty="0">
                <a:solidFill>
                  <a:srgbClr val="000000"/>
                </a:solidFill>
                <a:latin typeface="+mn-ea"/>
                <a:ea typeface="맑은 고딕"/>
              </a:rPr>
              <a:t>, </a:t>
            </a:r>
            <a:r>
              <a:rPr lang="ko-KR" altLang="en-US" sz="1400" b="1" i="0" dirty="0">
                <a:solidFill>
                  <a:srgbClr val="000000"/>
                </a:solidFill>
                <a:latin typeface="+mn-ea"/>
                <a:ea typeface="맑은 고딕"/>
              </a:rPr>
              <a:t>해당 홈페이지로 이동</a:t>
            </a:r>
            <a:endParaRPr lang="en-US" altLang="ko-KR" sz="1400" b="1" i="0" dirty="0">
              <a:solidFill>
                <a:srgbClr val="000000"/>
              </a:solidFill>
              <a:latin typeface="+mn-ea"/>
              <a:ea typeface="맑은 고딕"/>
            </a:endParaRPr>
          </a:p>
          <a:p>
            <a:endParaRPr lang="ko-KR" altLang="en-US" sz="1400" b="1" i="0" dirty="0">
              <a:solidFill>
                <a:srgbClr val="000000"/>
              </a:solidFill>
              <a:latin typeface="+mn-ea"/>
            </a:endParaRPr>
          </a:p>
          <a:p>
            <a:endParaRPr lang="en-US" altLang="ko-KR" sz="1400" b="1" i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</a:rPr>
              <a:t>07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서비스 안내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취항지 공항 정보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인천국제공항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 </a:t>
            </a:r>
            <a:endParaRPr lang="ko-KR"/>
          </a:p>
        </p:txBody>
      </p:sp>
      <p:sp>
        <p:nvSpPr>
          <p:cNvPr id="13" name="직사각형 12"/>
          <p:cNvSpPr/>
          <p:nvPr/>
        </p:nvSpPr>
        <p:spPr>
          <a:xfrm>
            <a:off x="4860032" y="42930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247765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195"/>
            <a:ext cx="5796136" cy="485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3635896" y="5059502"/>
            <a:ext cx="715124" cy="1449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0136" y="5281776"/>
            <a:ext cx="830188" cy="1558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93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A19C721-A347-28DF-4715-DE0C3C3D0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89040"/>
            <a:ext cx="8340861" cy="2361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1.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로그인 후 메인 페인지 상단에 회원 이름 클릭 시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세부사항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확인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altLang="ko-KR" b="1" i="0" dirty="0" err="1">
                <a:solidFill>
                  <a:srgbClr val="000000"/>
                </a:solidFill>
                <a:ea typeface="맑은 고딕"/>
              </a:rPr>
              <a:t>가능</a:t>
            </a:r>
            <a:endParaRPr lang="en-US" altLang="ko-KR" b="1" i="0" dirty="0" err="1">
              <a:solidFill>
                <a:srgbClr val="000000"/>
              </a:solidFill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나의 정보 클릭 시</a:t>
            </a:r>
            <a:r>
              <a:rPr lang="en-US" altLang="ko-KR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마이페이지로 이동</a:t>
            </a:r>
            <a:endParaRPr lang="en-US" altLang="ko-KR" i="0">
              <a:solidFill>
                <a:srgbClr val="000000"/>
              </a:solidFill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다가오는 여정 클릭 시</a:t>
            </a:r>
            <a:r>
              <a:rPr lang="en-US" altLang="ko-KR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예정 되어 있는 항공 일정 보여주는 페이지로 이동</a:t>
            </a:r>
            <a:endParaRPr lang="en-US" altLang="ko-KR" i="0">
              <a:solidFill>
                <a:srgbClr val="000000"/>
              </a:solidFill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지난 여정 클릭 시</a:t>
            </a:r>
            <a:r>
              <a:rPr lang="en-US" altLang="ko-KR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이미 지난 예약 내역 보여주는 페이지로 이동</a:t>
            </a:r>
            <a:endParaRPr lang="en-US" altLang="ko-KR" i="0">
              <a:solidFill>
                <a:srgbClr val="00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 pitchFamily="34" charset="0"/>
              <a:buChar char="-"/>
            </a:pP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로그아웃 클릭 시</a:t>
            </a:r>
            <a:r>
              <a:rPr lang="en-US" altLang="ko-KR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a typeface="맑은 고딕"/>
              </a:rPr>
              <a:t>로그아웃 되면서 메인 페이지로 이동</a:t>
            </a:r>
            <a:endParaRPr lang="en-US" altLang="ko-KR" i="0">
              <a:solidFill>
                <a:srgbClr val="000000"/>
              </a:solidFill>
              <a:ea typeface="맑은 고딕"/>
              <a:cs typeface="Calibri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90E45B-C279-B37D-B0E6-187A51BD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로그인 후 </a:t>
            </a:r>
            <a:r>
              <a:rPr lang="ko-KR" altLang="en-US" dirty="0" err="1">
                <a:ea typeface="맑은 고딕"/>
              </a:rPr>
              <a:t>메인페이지</a:t>
            </a:r>
            <a:r>
              <a:rPr lang="ko-KR" altLang="en-US" dirty="0">
                <a:ea typeface="맑은 고딕"/>
              </a:rPr>
              <a:t> 상단</a:t>
            </a:r>
            <a:endParaRPr 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601EBF-253C-A567-311E-94F47093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40768"/>
            <a:ext cx="2434743" cy="2161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4C5D5-60D8-EE3D-EDFA-7A6D0FF96240}"/>
              </a:ext>
            </a:extLst>
          </p:cNvPr>
          <p:cNvSpPr txBox="1"/>
          <p:nvPr/>
        </p:nvSpPr>
        <p:spPr>
          <a:xfrm>
            <a:off x="3121515" y="1358686"/>
            <a:ext cx="44618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52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DCDB4C-44DB-55CC-5226-1523CE89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</a:rPr>
              <a:t>07</a:t>
            </a:r>
            <a:r>
              <a:rPr lang="ko-KR">
                <a:ea typeface="맑은 고딕"/>
              </a:rPr>
              <a:t>_</a:t>
            </a:r>
            <a:r>
              <a:rPr lang="ko-KR" altLang="en-US">
                <a:ea typeface="맑은 고딕"/>
              </a:rPr>
              <a:t>서비스 안내  -  </a:t>
            </a:r>
            <a:r>
              <a:rPr lang="ko-KR" altLang="en-US" sz="2400">
                <a:ea typeface="맑은 고딕"/>
              </a:rPr>
              <a:t>고객지원</a:t>
            </a:r>
            <a:r>
              <a:rPr lang="ko-KR" altLang="en-US" sz="1100">
                <a:ea typeface="맑은 고딕"/>
              </a:rPr>
              <a:t>_공지사항</a:t>
            </a:r>
            <a:endParaRPr lang="ko-KR" altLang="en-US" sz="1100">
              <a:ea typeface="맑은 고딕"/>
              <a:cs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6B6E7F-AD41-D2A1-66DD-1BF4CF612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4" y="3937876"/>
            <a:ext cx="4334650" cy="2808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7E38C8-3F1B-6446-DA47-28DD485027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6"/>
          <a:stretch/>
        </p:blipFill>
        <p:spPr>
          <a:xfrm>
            <a:off x="522825" y="1197597"/>
            <a:ext cx="6552728" cy="1958270"/>
          </a:xfrm>
          <a:prstGeom prst="rect">
            <a:avLst/>
          </a:prstGeom>
        </p:spPr>
      </p:pic>
      <p:sp>
        <p:nvSpPr>
          <p:cNvPr id="18" name="내용 개체 틀 5">
            <a:extLst>
              <a:ext uri="{FF2B5EF4-FFF2-40B4-BE49-F238E27FC236}">
                <a16:creationId xmlns:a16="http://schemas.microsoft.com/office/drawing/2014/main" id="{D253C17A-EEFF-3464-4394-70A70A276FF5}"/>
              </a:ext>
            </a:extLst>
          </p:cNvPr>
          <p:cNvSpPr txBox="1">
            <a:spLocks/>
          </p:cNvSpPr>
          <p:nvPr/>
        </p:nvSpPr>
        <p:spPr>
          <a:xfrm>
            <a:off x="467544" y="3288407"/>
            <a:ext cx="7239354" cy="572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메인 페이지 </a:t>
            </a:r>
            <a:r>
              <a:rPr lang="ko-KR" altLang="en-US" sz="1400" b="1" i="0" dirty="0" err="1">
                <a:solidFill>
                  <a:schemeClr val="tx2">
                    <a:lumMod val="50000"/>
                  </a:schemeClr>
                </a:solidFill>
                <a:ea typeface="+mj-ea"/>
              </a:rPr>
              <a:t>메뉴바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–&gt;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서비스 안내 선택 </a:t>
            </a:r>
            <a:b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</a:b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1. 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공지사항 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2. 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자주 묻는 질문 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3. 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기내 분실물 센터 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4. 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서식 자료실  </a:t>
            </a:r>
            <a:r>
              <a:rPr lang="en-US" altLang="ko-KR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5. </a:t>
            </a:r>
            <a:r>
              <a:rPr lang="ko-KR" altLang="en-US" sz="12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출입국 규정 정보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19" name="내용 개체 틀 5">
            <a:extLst>
              <a:ext uri="{FF2B5EF4-FFF2-40B4-BE49-F238E27FC236}">
                <a16:creationId xmlns:a16="http://schemas.microsoft.com/office/drawing/2014/main" id="{966A5FE4-3FBF-C6FF-F558-E5771F513163}"/>
              </a:ext>
            </a:extLst>
          </p:cNvPr>
          <p:cNvSpPr txBox="1">
            <a:spLocks/>
          </p:cNvSpPr>
          <p:nvPr/>
        </p:nvSpPr>
        <p:spPr>
          <a:xfrm>
            <a:off x="5206707" y="4293096"/>
            <a:ext cx="3737692" cy="1883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&lt;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공지사항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클릭 시 공지사항 리스트가 빠른 등록 순으로 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 err="1">
                <a:solidFill>
                  <a:schemeClr val="tx2">
                    <a:lumMod val="50000"/>
                  </a:schemeClr>
                </a:solidFill>
                <a:ea typeface="+mj-ea"/>
              </a:rPr>
              <a:t>페이징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처리와 함께 보여지며 각각의 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공지사항 클릭 시 공지사항의 전체 내용과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[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목록으로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]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버튼 존재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8812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9D3BACE1-6389-714C-E821-C794AB71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>
                <a:ea typeface="+mj-lt"/>
              </a:rPr>
              <a:t>07</a:t>
            </a:r>
            <a:r>
              <a:rPr lang="ko-KR">
                <a:ea typeface="맑은 고딕"/>
              </a:rPr>
              <a:t>_서비스 안내  -  </a:t>
            </a:r>
            <a:r>
              <a:rPr lang="ko-KR" sz="2400" err="1">
                <a:ea typeface="맑은 고딕"/>
              </a:rPr>
              <a:t>고객지원</a:t>
            </a:r>
            <a:r>
              <a:rPr lang="ko-KR" sz="1100" err="1">
                <a:ea typeface="맑은 고딕"/>
              </a:rPr>
              <a:t>_</a:t>
            </a:r>
            <a:r>
              <a:rPr lang="ko-KR" altLang="en-US" sz="1100" err="1">
                <a:ea typeface="맑은 고딕"/>
              </a:rPr>
              <a:t>자주</a:t>
            </a:r>
            <a:r>
              <a:rPr lang="ko-KR" altLang="en-US" sz="1100">
                <a:ea typeface="맑은 고딕"/>
              </a:rPr>
              <a:t> 묻는 질문</a:t>
            </a:r>
            <a:endParaRPr lang="en-US" altLang="ko-KR" sz="1100" b="0">
              <a:solidFill>
                <a:srgbClr val="000000"/>
              </a:solidFill>
              <a:ea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615630-6F1E-34D4-3595-9EA529C9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311884" cy="4227665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683DCC9D-BAF6-0FB7-B4FE-D73DD1F278E3}"/>
              </a:ext>
            </a:extLst>
          </p:cNvPr>
          <p:cNvSpPr/>
          <p:nvPr/>
        </p:nvSpPr>
        <p:spPr>
          <a:xfrm>
            <a:off x="1187624" y="2636912"/>
            <a:ext cx="3240360" cy="288032"/>
          </a:xfrm>
          <a:prstGeom prst="frame">
            <a:avLst>
              <a:gd name="adj1" fmla="val 5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AF1A18C-716F-3962-C2D6-256AB74FEF0A}"/>
              </a:ext>
            </a:extLst>
          </p:cNvPr>
          <p:cNvSpPr/>
          <p:nvPr/>
        </p:nvSpPr>
        <p:spPr>
          <a:xfrm>
            <a:off x="4572000" y="2708920"/>
            <a:ext cx="21602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1543BF15-9062-606C-0710-6F8CDBB060AE}"/>
              </a:ext>
            </a:extLst>
          </p:cNvPr>
          <p:cNvSpPr txBox="1">
            <a:spLocks/>
          </p:cNvSpPr>
          <p:nvPr/>
        </p:nvSpPr>
        <p:spPr>
          <a:xfrm>
            <a:off x="4885853" y="2564904"/>
            <a:ext cx="3384376" cy="5040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질문 별 카테고리 버튼</a:t>
            </a:r>
            <a:r>
              <a:rPr lang="en-US" altLang="ko-KR" sz="9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900" b="1" i="0" dirty="0">
                <a:solidFill>
                  <a:schemeClr val="tx2">
                    <a:lumMod val="50000"/>
                  </a:schemeClr>
                </a:solidFill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9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버튼 클릭 시 각각에 맞는 질문리스트가 보여 짐</a:t>
            </a:r>
            <a:endParaRPr lang="en-US" altLang="ko-KR" sz="9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6F223549-2EA2-1FB1-58DB-2620D1DFE852}"/>
              </a:ext>
            </a:extLst>
          </p:cNvPr>
          <p:cNvSpPr/>
          <p:nvPr/>
        </p:nvSpPr>
        <p:spPr>
          <a:xfrm>
            <a:off x="1187624" y="3501008"/>
            <a:ext cx="2232248" cy="288032"/>
          </a:xfrm>
          <a:prstGeom prst="frame">
            <a:avLst>
              <a:gd name="adj1" fmla="val 5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04592FE-00B1-827B-C498-58048C12C3CD}"/>
              </a:ext>
            </a:extLst>
          </p:cNvPr>
          <p:cNvSpPr/>
          <p:nvPr/>
        </p:nvSpPr>
        <p:spPr>
          <a:xfrm>
            <a:off x="3563888" y="3573016"/>
            <a:ext cx="216024" cy="14401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D13600C-F968-3328-5464-3F6952F9B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259" y="3356992"/>
            <a:ext cx="2865867" cy="1642031"/>
          </a:xfrm>
          <a:prstGeom prst="rect">
            <a:avLst/>
          </a:prstGeom>
          <a:ln w="28575">
            <a:solidFill>
              <a:schemeClr val="tx2">
                <a:lumMod val="50000"/>
              </a:schemeClr>
            </a:solidFill>
          </a:ln>
        </p:spPr>
      </p:pic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79C15CFC-2D89-8F62-3449-EB419F35B965}"/>
              </a:ext>
            </a:extLst>
          </p:cNvPr>
          <p:cNvSpPr txBox="1">
            <a:spLocks/>
          </p:cNvSpPr>
          <p:nvPr/>
        </p:nvSpPr>
        <p:spPr>
          <a:xfrm>
            <a:off x="5580112" y="4992369"/>
            <a:ext cx="338437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질문 클릭 시 아래쪽으로 답변이 보여 짐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3B1682DC-EF90-D368-2434-0647AC2808CA}"/>
              </a:ext>
            </a:extLst>
          </p:cNvPr>
          <p:cNvSpPr/>
          <p:nvPr/>
        </p:nvSpPr>
        <p:spPr>
          <a:xfrm>
            <a:off x="3365866" y="6000481"/>
            <a:ext cx="2412268" cy="288032"/>
          </a:xfrm>
          <a:prstGeom prst="frame">
            <a:avLst>
              <a:gd name="adj1" fmla="val 5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0E397546-506E-E379-7579-D24DF867A0CB}"/>
              </a:ext>
            </a:extLst>
          </p:cNvPr>
          <p:cNvSpPr txBox="1">
            <a:spLocks/>
          </p:cNvSpPr>
          <p:nvPr/>
        </p:nvSpPr>
        <p:spPr>
          <a:xfrm>
            <a:off x="5357192" y="6267305"/>
            <a:ext cx="1303040" cy="453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i="0" dirty="0" err="1">
                <a:solidFill>
                  <a:schemeClr val="tx2">
                    <a:lumMod val="50000"/>
                  </a:schemeClr>
                </a:solidFill>
                <a:ea typeface="+mj-ea"/>
              </a:rPr>
              <a:t>페이징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처리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5" name="내용 개체 틀 5">
            <a:extLst>
              <a:ext uri="{FF2B5EF4-FFF2-40B4-BE49-F238E27FC236}">
                <a16:creationId xmlns:a16="http://schemas.microsoft.com/office/drawing/2014/main" id="{CC03D088-F509-CE42-0C79-9BFCC1387B70}"/>
              </a:ext>
            </a:extLst>
          </p:cNvPr>
          <p:cNvSpPr txBox="1">
            <a:spLocks/>
          </p:cNvSpPr>
          <p:nvPr/>
        </p:nvSpPr>
        <p:spPr>
          <a:xfrm>
            <a:off x="2556441" y="1398430"/>
            <a:ext cx="4658824" cy="36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고객 지원 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-&gt; [</a:t>
            </a:r>
            <a:r>
              <a:rPr lang="ko-KR" altLang="en-US" sz="1400" b="1" i="0" dirty="0" err="1">
                <a:solidFill>
                  <a:schemeClr val="tx2">
                    <a:lumMod val="50000"/>
                  </a:schemeClr>
                </a:solidFill>
                <a:ea typeface="+mj-ea"/>
              </a:rPr>
              <a:t>자주묻는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질문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]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클릭 시 연동되는 페이지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2091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C432BFCE-E5E5-5110-681D-6F6327E9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 dirty="0">
                <a:ea typeface="+mj-lt"/>
              </a:rPr>
              <a:t>07</a:t>
            </a:r>
            <a:r>
              <a:rPr lang="ko-KR">
                <a:ea typeface="맑은 고딕"/>
              </a:rPr>
              <a:t>_서비스 안내  -  </a:t>
            </a:r>
            <a:r>
              <a:rPr lang="ko-KR" sz="2400" err="1">
                <a:ea typeface="맑은 고딕"/>
              </a:rPr>
              <a:t>고객지원</a:t>
            </a:r>
            <a:r>
              <a:rPr lang="ko-KR" sz="1100" err="1">
                <a:ea typeface="맑은 고딕"/>
              </a:rPr>
              <a:t>_</a:t>
            </a:r>
            <a:r>
              <a:rPr lang="ko-KR" altLang="en-US" sz="1100" err="1">
                <a:ea typeface="맑은 고딕"/>
              </a:rPr>
              <a:t>기내</a:t>
            </a:r>
            <a:r>
              <a:rPr lang="ko-KR" altLang="en-US" sz="1100">
                <a:ea typeface="맑은 고딕"/>
              </a:rPr>
              <a:t> 분실물 센터</a:t>
            </a:r>
            <a:endParaRPr lang="ko-KR" sz="1100" b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8702E1-BC29-77F3-EBBF-D95E5F3B5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06784"/>
            <a:ext cx="4536504" cy="3050408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025118BD-75B8-43FC-A754-CA9B1C174745}"/>
              </a:ext>
            </a:extLst>
          </p:cNvPr>
          <p:cNvSpPr txBox="1">
            <a:spLocks/>
          </p:cNvSpPr>
          <p:nvPr/>
        </p:nvSpPr>
        <p:spPr>
          <a:xfrm>
            <a:off x="2339752" y="1387205"/>
            <a:ext cx="4658824" cy="36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고객 지원 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-&gt; [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기내 분실물 센터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]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클릭 시 연동되는 페이지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5629C7B7-0AB3-842B-6F05-41B13A532D84}"/>
              </a:ext>
            </a:extLst>
          </p:cNvPr>
          <p:cNvSpPr txBox="1">
            <a:spLocks/>
          </p:cNvSpPr>
          <p:nvPr/>
        </p:nvSpPr>
        <p:spPr>
          <a:xfrm>
            <a:off x="611560" y="5317022"/>
            <a:ext cx="3600400" cy="1429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1.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원하는 조건을 선택한 후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검색을 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  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클릭해 등록 되어있는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분실물을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   찾을 수 있는 분실물 검색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페이지로 이동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41224C-5586-6764-CEC7-8D3AC1BA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844824"/>
            <a:ext cx="2914499" cy="3312368"/>
          </a:xfrm>
          <a:prstGeom prst="rect">
            <a:avLst/>
          </a:prstGeom>
        </p:spPr>
      </p:pic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376980D6-9DB5-F12F-1DE6-4BAA6793ADF1}"/>
              </a:ext>
            </a:extLst>
          </p:cNvPr>
          <p:cNvSpPr txBox="1">
            <a:spLocks/>
          </p:cNvSpPr>
          <p:nvPr/>
        </p:nvSpPr>
        <p:spPr>
          <a:xfrm>
            <a:off x="5508104" y="5317022"/>
            <a:ext cx="3312367" cy="920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2. [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기내 분실물 신고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]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버튼을 클릭 시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   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분실물 신청가능한 페이지로 이동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69C27372-CE51-7796-4AC1-02C9B9F0F5E3}"/>
              </a:ext>
            </a:extLst>
          </p:cNvPr>
          <p:cNvSpPr/>
          <p:nvPr/>
        </p:nvSpPr>
        <p:spPr>
          <a:xfrm>
            <a:off x="683568" y="2400697"/>
            <a:ext cx="4536504" cy="812280"/>
          </a:xfrm>
          <a:prstGeom prst="frame">
            <a:avLst>
              <a:gd name="adj1" fmla="val 29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내용 개체 틀 5">
            <a:extLst>
              <a:ext uri="{FF2B5EF4-FFF2-40B4-BE49-F238E27FC236}">
                <a16:creationId xmlns:a16="http://schemas.microsoft.com/office/drawing/2014/main" id="{60154870-DF61-F8CC-4CE3-ABA0347BC7AE}"/>
              </a:ext>
            </a:extLst>
          </p:cNvPr>
          <p:cNvSpPr txBox="1">
            <a:spLocks/>
          </p:cNvSpPr>
          <p:nvPr/>
        </p:nvSpPr>
        <p:spPr>
          <a:xfrm>
            <a:off x="437557" y="2241575"/>
            <a:ext cx="567680" cy="407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1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1" name="내용 개체 틀 5">
            <a:extLst>
              <a:ext uri="{FF2B5EF4-FFF2-40B4-BE49-F238E27FC236}">
                <a16:creationId xmlns:a16="http://schemas.microsoft.com/office/drawing/2014/main" id="{A32BB469-4068-65FC-57D2-FAE591A6F2F0}"/>
              </a:ext>
            </a:extLst>
          </p:cNvPr>
          <p:cNvSpPr txBox="1">
            <a:spLocks/>
          </p:cNvSpPr>
          <p:nvPr/>
        </p:nvSpPr>
        <p:spPr>
          <a:xfrm>
            <a:off x="2195736" y="4907535"/>
            <a:ext cx="360040" cy="32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2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07722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524FFEA1-6073-C3AF-5B58-E116169F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/>
          <a:lstStyle/>
          <a:p>
            <a:r>
              <a:rPr lang="en-US" dirty="0">
                <a:ea typeface="+mj-lt"/>
              </a:rPr>
              <a:t>07</a:t>
            </a:r>
            <a:r>
              <a:rPr lang="ko-KR">
                <a:ea typeface="맑은 고딕"/>
              </a:rPr>
              <a:t>_서비스 안내  -  </a:t>
            </a:r>
            <a:r>
              <a:rPr lang="ko-KR" sz="2400">
                <a:ea typeface="맑은 고딕"/>
              </a:rPr>
              <a:t>고객지원</a:t>
            </a:r>
            <a:r>
              <a:rPr lang="ko-KR" sz="1100">
                <a:ea typeface="맑은 고딕"/>
              </a:rPr>
              <a:t>_</a:t>
            </a:r>
            <a:r>
              <a:rPr lang="ko-KR" altLang="en-US" sz="1100">
                <a:ea typeface="맑은 고딕"/>
              </a:rPr>
              <a:t>출입국 규정 정보</a:t>
            </a:r>
            <a:endParaRPr lang="ko-KR" sz="1100" b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62F5B3-5C3A-29C4-E644-4198163563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 b="7732"/>
          <a:stretch/>
        </p:blipFill>
        <p:spPr>
          <a:xfrm>
            <a:off x="647989" y="1943488"/>
            <a:ext cx="7848022" cy="3429728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2B9360BE-84BE-C6B4-CF7F-6F76B1639D3E}"/>
              </a:ext>
            </a:extLst>
          </p:cNvPr>
          <p:cNvSpPr txBox="1">
            <a:spLocks/>
          </p:cNvSpPr>
          <p:nvPr/>
        </p:nvSpPr>
        <p:spPr>
          <a:xfrm>
            <a:off x="2339752" y="1387205"/>
            <a:ext cx="4658824" cy="36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고객 지원  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-&gt; [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출입국 규정 정보</a:t>
            </a:r>
            <a:r>
              <a:rPr lang="en-US" altLang="ko-KR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] </a:t>
            </a: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클릭 시 연동되는 페이지</a:t>
            </a:r>
            <a:endParaRPr lang="en-US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F986A5DD-5C8C-680C-141B-3316852CB3D8}"/>
              </a:ext>
            </a:extLst>
          </p:cNvPr>
          <p:cNvSpPr txBox="1">
            <a:spLocks/>
          </p:cNvSpPr>
          <p:nvPr/>
        </p:nvSpPr>
        <p:spPr>
          <a:xfrm>
            <a:off x="2339752" y="5725159"/>
            <a:ext cx="5159420" cy="3681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chemeClr val="tx2">
                    <a:lumMod val="50000"/>
                  </a:schemeClr>
                </a:solidFill>
                <a:ea typeface="+mj-ea"/>
              </a:rPr>
              <a:t>관련 여러 정보와 해당 페이지로의 연동을 담은 페이지로 이동</a:t>
            </a:r>
            <a:endParaRPr lang="en-US" altLang="ko-KR" sz="1400" b="1" i="0" dirty="0">
              <a:solidFill>
                <a:schemeClr val="tx2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88430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49208" y="1919139"/>
            <a:ext cx="3474720" cy="2050276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C60079"/>
                </a:solidFill>
              </a:rPr>
              <a:t>THANK</a:t>
            </a:r>
            <a:br>
              <a:rPr lang="en-US" altLang="ko-KR" dirty="0">
                <a:solidFill>
                  <a:srgbClr val="C60079"/>
                </a:solidFill>
              </a:rPr>
            </a:br>
            <a:r>
              <a:rPr lang="en-US" altLang="ko-KR" dirty="0">
                <a:solidFill>
                  <a:srgbClr val="0097C6"/>
                </a:solidFill>
              </a:rPr>
              <a:t>YOU</a:t>
            </a:r>
            <a:endParaRPr lang="ko-KR" altLang="en-US" dirty="0">
              <a:solidFill>
                <a:srgbClr val="0097C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3C7FBB-F94D-03A7-C610-58000DE19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569" y="5344095"/>
            <a:ext cx="8340861" cy="1469281"/>
          </a:xfrm>
        </p:spPr>
        <p:txBody>
          <a:bodyPr/>
          <a:lstStyle/>
          <a:p>
            <a:pPr>
              <a:buAutoNum type="arabicPeriod"/>
            </a:pPr>
            <a:r>
              <a:rPr lang="ko-KR" altLang="en-US" b="1" i="0" dirty="0">
                <a:solidFill>
                  <a:srgbClr val="000000"/>
                </a:solidFill>
              </a:rPr>
              <a:t>회원가입 버튼 누르면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국내거주자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국외 거주자</a:t>
            </a:r>
            <a:r>
              <a:rPr lang="en-US" altLang="ko-KR" b="1" i="0" dirty="0">
                <a:solidFill>
                  <a:srgbClr val="000000"/>
                </a:solidFill>
              </a:rPr>
              <a:t>/ </a:t>
            </a:r>
            <a:r>
              <a:rPr lang="ko-KR" altLang="en-US" b="1" i="0" dirty="0">
                <a:solidFill>
                  <a:srgbClr val="000000"/>
                </a:solidFill>
              </a:rPr>
              <a:t>만 </a:t>
            </a:r>
            <a:r>
              <a:rPr lang="en-US" altLang="ko-KR" b="1" i="0" dirty="0">
                <a:solidFill>
                  <a:srgbClr val="000000"/>
                </a:solidFill>
              </a:rPr>
              <a:t>14</a:t>
            </a:r>
            <a:r>
              <a:rPr lang="ko-KR" altLang="en-US" b="1" i="0" dirty="0">
                <a:solidFill>
                  <a:srgbClr val="000000"/>
                </a:solidFill>
              </a:rPr>
              <a:t>세 미만 세 개의 버튼이 있는 페이지로 이동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2. </a:t>
            </a:r>
            <a:r>
              <a:rPr lang="ko-KR" altLang="en-US" b="1" i="0" dirty="0">
                <a:solidFill>
                  <a:srgbClr val="000000"/>
                </a:solidFill>
              </a:rPr>
              <a:t>국내 거주자 </a:t>
            </a:r>
            <a:r>
              <a:rPr lang="en-US" altLang="ko-KR" b="1" i="0" dirty="0">
                <a:solidFill>
                  <a:srgbClr val="000000"/>
                </a:solidFill>
              </a:rPr>
              <a:t> </a:t>
            </a:r>
            <a:r>
              <a:rPr lang="ko-KR" altLang="en-US" b="1" i="0" dirty="0">
                <a:solidFill>
                  <a:srgbClr val="000000"/>
                </a:solidFill>
              </a:rPr>
              <a:t>버튼 클릭 시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통신사 본인인증 창 뜸</a:t>
            </a:r>
            <a:r>
              <a:rPr lang="en-US" altLang="ko-KR" b="1" i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</a:pPr>
            <a:endParaRPr lang="en-US" altLang="ko-KR" b="1" i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AutoNum type="arabicPeriod"/>
            </a:pPr>
            <a:endParaRPr lang="ko-KR" altLang="en-US" b="1" i="0" dirty="0">
              <a:solidFill>
                <a:srgbClr val="00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061675-46AF-D29C-CFEC-3E4B7E52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국내 거주자</a:t>
            </a:r>
            <a:endParaRPr lang="ko-KR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F76CA3-2B8B-7CB5-280F-FDBADB4A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9" y="1412776"/>
            <a:ext cx="5688632" cy="3248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4DB68-F9E2-72DD-9A46-A57D6D11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90" y="1052736"/>
            <a:ext cx="3211290" cy="4131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B96CA6-04B3-231A-DF68-4A21D811DCD3}"/>
              </a:ext>
            </a:extLst>
          </p:cNvPr>
          <p:cNvSpPr txBox="1"/>
          <p:nvPr/>
        </p:nvSpPr>
        <p:spPr>
          <a:xfrm>
            <a:off x="71500" y="1253056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3E7F7-BB95-C366-9ACD-F12AA8BEA286}"/>
              </a:ext>
            </a:extLst>
          </p:cNvPr>
          <p:cNvSpPr txBox="1"/>
          <p:nvPr/>
        </p:nvSpPr>
        <p:spPr>
          <a:xfrm>
            <a:off x="5731531" y="1088082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191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7641D4-DD48-A423-9225-6C757ADF9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685" y="5130093"/>
            <a:ext cx="8340861" cy="1731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1.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통신사 본인인증 후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 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위 이메일 인증 페이지로 이동</a:t>
            </a:r>
            <a:endParaRPr lang="en-US" altLang="ko-KR" b="1" i="0" dirty="0">
              <a:solidFill>
                <a:srgbClr val="000000"/>
              </a:solidFill>
              <a:ea typeface="맑은 고딕"/>
              <a:cs typeface="Calibri"/>
            </a:endParaRP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2.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이메일 입력 후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인증 버튼 누르면 입력된 이메일로 인증번호 전송되면서 인증번호 </a:t>
            </a:r>
            <a:r>
              <a:rPr lang="ko-KR" altLang="en-US" b="1" i="0" err="1">
                <a:solidFill>
                  <a:srgbClr val="000000"/>
                </a:solidFill>
                <a:ea typeface="맑은 고딕"/>
              </a:rPr>
              <a:t>입력칸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 생성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(*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국외 거주자 페이지 슬라이드 참고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)</a:t>
            </a:r>
            <a:endParaRPr lang="en-US" altLang="ko-KR" b="1" i="0" dirty="0">
              <a:solidFill>
                <a:srgbClr val="000000"/>
              </a:solidFill>
              <a:ea typeface="맑은 고딕"/>
              <a:cs typeface="Calibri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3.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인증번호 입력 후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, [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인증 완료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]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버튼 누르면 회원가입 양식 페이지로 이동</a:t>
            </a:r>
            <a:endParaRPr lang="en-US" altLang="ko-KR" b="1" i="0" dirty="0">
              <a:solidFill>
                <a:srgbClr val="000000"/>
              </a:solidFill>
              <a:ea typeface="맑은 고딕"/>
              <a:cs typeface="Calibri"/>
            </a:endParaRP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4. [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다른 계정으로 회원가입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] 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버튼 누르면 다시 </a:t>
            </a:r>
            <a:r>
              <a:rPr lang="en-US" altLang="ko-KR" b="1" i="0" dirty="0">
                <a:solidFill>
                  <a:srgbClr val="000000"/>
                </a:solidFill>
                <a:ea typeface="맑은 고딕"/>
              </a:rPr>
              <a:t>5</a:t>
            </a:r>
            <a:r>
              <a:rPr lang="ko-KR" altLang="en-US" b="1" i="0" dirty="0">
                <a:solidFill>
                  <a:srgbClr val="000000"/>
                </a:solidFill>
                <a:ea typeface="맑은 고딕"/>
              </a:rPr>
              <a:t>번 페이지로 이동 </a:t>
            </a:r>
            <a:endParaRPr lang="en-US" altLang="ko-KR" b="1" dirty="0">
              <a:solidFill>
                <a:srgbClr val="00000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059FAE8-63D8-505F-15B8-70CFF45B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국내 거주자</a:t>
            </a:r>
            <a:endParaRPr 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2B6D34-7A2F-55C6-86B6-6053E322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1231723"/>
            <a:ext cx="4381532" cy="3781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C90F0-631C-62BC-CFD6-6D789CB2E105}"/>
              </a:ext>
            </a:extLst>
          </p:cNvPr>
          <p:cNvSpPr txBox="1"/>
          <p:nvPr/>
        </p:nvSpPr>
        <p:spPr>
          <a:xfrm>
            <a:off x="251520" y="1142628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71E8D-3537-966D-40BF-E633E24708FC}"/>
              </a:ext>
            </a:extLst>
          </p:cNvPr>
          <p:cNvSpPr txBox="1"/>
          <p:nvPr/>
        </p:nvSpPr>
        <p:spPr>
          <a:xfrm>
            <a:off x="179512" y="2856708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85A86-1BBA-4976-B9C5-18240D834E63}"/>
              </a:ext>
            </a:extLst>
          </p:cNvPr>
          <p:cNvSpPr txBox="1"/>
          <p:nvPr/>
        </p:nvSpPr>
        <p:spPr>
          <a:xfrm>
            <a:off x="1223628" y="3785687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D4624-59DE-8309-9B7D-60E337BA746A}"/>
              </a:ext>
            </a:extLst>
          </p:cNvPr>
          <p:cNvSpPr txBox="1"/>
          <p:nvPr/>
        </p:nvSpPr>
        <p:spPr>
          <a:xfrm>
            <a:off x="1655676" y="4437112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4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31C5A9F-8F93-38BD-85C6-1A88FC090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07" y="1844824"/>
            <a:ext cx="4476089" cy="2555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FC88E4-645B-1C91-56E5-DC27C73A8728}"/>
              </a:ext>
            </a:extLst>
          </p:cNvPr>
          <p:cNvSpPr txBox="1"/>
          <p:nvPr/>
        </p:nvSpPr>
        <p:spPr>
          <a:xfrm>
            <a:off x="4499992" y="162880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5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4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5D746-5764-CC46-9907-7BD7386C4C2D}"/>
              </a:ext>
            </a:extLst>
          </p:cNvPr>
          <p:cNvGrpSpPr/>
          <p:nvPr/>
        </p:nvGrpSpPr>
        <p:grpSpPr>
          <a:xfrm>
            <a:off x="395536" y="1161310"/>
            <a:ext cx="4032448" cy="3675988"/>
            <a:chOff x="395536" y="1161310"/>
            <a:chExt cx="4032448" cy="36759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3AC7FBE-79A1-4DBE-F425-1BC66DE4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61310"/>
              <a:ext cx="4032448" cy="367598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60B069-A5AC-5940-C6FF-7C15507293DD}"/>
                </a:ext>
              </a:extLst>
            </p:cNvPr>
            <p:cNvSpPr/>
            <p:nvPr/>
          </p:nvSpPr>
          <p:spPr>
            <a:xfrm>
              <a:off x="1295636" y="2596466"/>
              <a:ext cx="648072" cy="15234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05D862F-A5EC-4E69-9266-59A53419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407" y="1844824"/>
            <a:ext cx="4476089" cy="2555721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952E627-662C-28AB-A850-79EFFB2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</a:rPr>
              <a:t>02</a:t>
            </a:r>
            <a:r>
              <a:rPr lang="ko-KR"/>
              <a:t>_</a:t>
            </a:r>
            <a:r>
              <a:rPr lang="ko-KR" altLang="en-US">
                <a:ea typeface="맑은 고딕"/>
              </a:rPr>
              <a:t>회원가입 페이지 </a:t>
            </a:r>
            <a:r>
              <a:rPr lang="en-US" altLang="ko-KR" dirty="0">
                <a:ea typeface="맑은 고딕"/>
              </a:rPr>
              <a:t>– </a:t>
            </a:r>
            <a:r>
              <a:rPr lang="ko-KR" altLang="en-US" dirty="0">
                <a:ea typeface="맑은 고딕"/>
              </a:rPr>
              <a:t>국외 거주자</a:t>
            </a:r>
            <a:endParaRPr lang="ko-KR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0C8B3826-411C-5212-02B1-A5A2861A7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4939531"/>
            <a:ext cx="8340861" cy="1800200"/>
          </a:xfrm>
        </p:spPr>
        <p:txBody>
          <a:bodyPr/>
          <a:lstStyle/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1. </a:t>
            </a:r>
            <a:r>
              <a:rPr lang="ko-KR" altLang="en-US" b="1" i="0" dirty="0">
                <a:solidFill>
                  <a:srgbClr val="000000"/>
                </a:solidFill>
              </a:rPr>
              <a:t>국외 거주자 버튼 클릭 시 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이 페이지로 이동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2.</a:t>
            </a:r>
            <a:r>
              <a:rPr lang="ko-KR" altLang="en-US" b="1" i="0" dirty="0">
                <a:solidFill>
                  <a:srgbClr val="000000"/>
                </a:solidFill>
              </a:rPr>
              <a:t>이메일 입력 후</a:t>
            </a:r>
            <a:r>
              <a:rPr lang="en-US" altLang="ko-KR" b="1" i="0" dirty="0">
                <a:solidFill>
                  <a:srgbClr val="000000"/>
                </a:solidFill>
              </a:rPr>
              <a:t>, </a:t>
            </a:r>
            <a:r>
              <a:rPr lang="ko-KR" altLang="en-US" b="1" i="0" dirty="0">
                <a:solidFill>
                  <a:srgbClr val="000000"/>
                </a:solidFill>
              </a:rPr>
              <a:t>인증 버튼 누르면 입력된 이메일로 인증번호 전송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3. </a:t>
            </a:r>
            <a:r>
              <a:rPr lang="ko-KR" altLang="en-US" b="1" i="0" dirty="0">
                <a:solidFill>
                  <a:srgbClr val="000000"/>
                </a:solidFill>
              </a:rPr>
              <a:t>받은 인증번호 입력하는 칸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b="1" i="0" dirty="0">
                <a:solidFill>
                  <a:srgbClr val="000000"/>
                </a:solidFill>
              </a:rPr>
              <a:t>4. </a:t>
            </a:r>
            <a:r>
              <a:rPr lang="ko-KR" altLang="en-US" b="1" i="0" dirty="0">
                <a:solidFill>
                  <a:srgbClr val="000000"/>
                </a:solidFill>
              </a:rPr>
              <a:t>인증번호 입력 후</a:t>
            </a:r>
            <a:r>
              <a:rPr lang="en-US" altLang="ko-KR" b="1" i="0" dirty="0">
                <a:solidFill>
                  <a:srgbClr val="000000"/>
                </a:solidFill>
              </a:rPr>
              <a:t>, [</a:t>
            </a:r>
            <a:r>
              <a:rPr lang="ko-KR" altLang="en-US" b="1" i="0" dirty="0">
                <a:solidFill>
                  <a:srgbClr val="000000"/>
                </a:solidFill>
              </a:rPr>
              <a:t>인증 완료</a:t>
            </a:r>
            <a:r>
              <a:rPr lang="en-US" altLang="ko-KR" b="1" i="0" dirty="0">
                <a:solidFill>
                  <a:srgbClr val="000000"/>
                </a:solidFill>
              </a:rPr>
              <a:t>] </a:t>
            </a:r>
            <a:r>
              <a:rPr lang="ko-KR" altLang="en-US" b="1" i="0" dirty="0">
                <a:solidFill>
                  <a:srgbClr val="000000"/>
                </a:solidFill>
              </a:rPr>
              <a:t>버튼 누르면 회원가입 양식 페이지로 이동</a:t>
            </a:r>
            <a:endParaRPr lang="en-US" altLang="ko-KR" b="1" i="0" dirty="0">
              <a:solidFill>
                <a:srgbClr val="000000"/>
              </a:solidFill>
            </a:endParaRPr>
          </a:p>
          <a:p>
            <a:pPr marL="0" indent="0"/>
            <a:r>
              <a:rPr lang="en-US" altLang="ko-KR" b="1" i="0" dirty="0">
                <a:solidFill>
                  <a:srgbClr val="000000"/>
                </a:solidFill>
              </a:rPr>
              <a:t>5. [</a:t>
            </a:r>
            <a:r>
              <a:rPr lang="ko-KR" altLang="en-US" b="1" i="0" dirty="0">
                <a:solidFill>
                  <a:srgbClr val="000000"/>
                </a:solidFill>
              </a:rPr>
              <a:t>다른 계정으로 회원가입</a:t>
            </a:r>
            <a:r>
              <a:rPr lang="en-US" altLang="ko-KR" b="1" i="0" dirty="0">
                <a:solidFill>
                  <a:srgbClr val="000000"/>
                </a:solidFill>
              </a:rPr>
              <a:t>] </a:t>
            </a:r>
            <a:r>
              <a:rPr lang="ko-KR" altLang="en-US" b="1" i="0" dirty="0">
                <a:solidFill>
                  <a:srgbClr val="000000"/>
                </a:solidFill>
              </a:rPr>
              <a:t>버튼 누르면 다시 </a:t>
            </a:r>
            <a:r>
              <a:rPr lang="en-US" altLang="ko-KR" b="1" i="0" dirty="0">
                <a:solidFill>
                  <a:srgbClr val="000000"/>
                </a:solidFill>
              </a:rPr>
              <a:t>6</a:t>
            </a:r>
            <a:r>
              <a:rPr lang="ko-KR" altLang="en-US" b="1" i="0" dirty="0">
                <a:solidFill>
                  <a:srgbClr val="000000"/>
                </a:solidFill>
              </a:rPr>
              <a:t>번 페이지로 이동 </a:t>
            </a:r>
            <a:endParaRPr lang="en-US" altLang="ko-KR" b="1" i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9F531-435B-F7B2-9C73-552D62A616B8}"/>
              </a:ext>
            </a:extLst>
          </p:cNvPr>
          <p:cNvSpPr txBox="1"/>
          <p:nvPr/>
        </p:nvSpPr>
        <p:spPr>
          <a:xfrm>
            <a:off x="215516" y="1049223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1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25621-764A-DE2A-37AF-7F257B2735D0}"/>
              </a:ext>
            </a:extLst>
          </p:cNvPr>
          <p:cNvSpPr txBox="1"/>
          <p:nvPr/>
        </p:nvSpPr>
        <p:spPr>
          <a:xfrm>
            <a:off x="107504" y="2420888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2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21ED9-E2F5-614E-94B5-A0455C196FEA}"/>
              </a:ext>
            </a:extLst>
          </p:cNvPr>
          <p:cNvSpPr txBox="1"/>
          <p:nvPr/>
        </p:nvSpPr>
        <p:spPr>
          <a:xfrm>
            <a:off x="107504" y="2915652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3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571BC-3F05-B442-A0E0-3FC568BC9426}"/>
              </a:ext>
            </a:extLst>
          </p:cNvPr>
          <p:cNvSpPr txBox="1"/>
          <p:nvPr/>
        </p:nvSpPr>
        <p:spPr>
          <a:xfrm>
            <a:off x="971600" y="3592607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4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1BE4D-A6EB-8CB9-3E69-85C6A0673DB3}"/>
              </a:ext>
            </a:extLst>
          </p:cNvPr>
          <p:cNvSpPr txBox="1"/>
          <p:nvPr/>
        </p:nvSpPr>
        <p:spPr>
          <a:xfrm>
            <a:off x="1403648" y="4223115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5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73823-C29E-BD79-1C41-5965F19E864C}"/>
              </a:ext>
            </a:extLst>
          </p:cNvPr>
          <p:cNvSpPr txBox="1"/>
          <p:nvPr/>
        </p:nvSpPr>
        <p:spPr>
          <a:xfrm>
            <a:off x="4499992" y="1628800"/>
            <a:ext cx="36004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0000"/>
                </a:solidFill>
              </a:rPr>
              <a:t>6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5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14976</TotalTime>
  <Words>193</Words>
  <Application>Microsoft Office PowerPoint</Application>
  <PresentationFormat>화면 슬라이드 쇼(4:3)</PresentationFormat>
  <Paragraphs>33</Paragraphs>
  <Slides>64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5" baseType="lpstr">
      <vt:lpstr>Office 테마</vt:lpstr>
      <vt:lpstr>SwiftAir</vt:lpstr>
      <vt:lpstr>PowerPoint 프레젠테이션</vt:lpstr>
      <vt:lpstr>01_메인 페이지</vt:lpstr>
      <vt:lpstr>02_로그인 페이지</vt:lpstr>
      <vt:lpstr>02_로그인 페이지 – 이메일 찾기/비밀번호 찾기</vt:lpstr>
      <vt:lpstr>02_로그인 후 메인페이지 상단</vt:lpstr>
      <vt:lpstr>02_회원가입 페이지 – 국내 거주자</vt:lpstr>
      <vt:lpstr>02_회원가입 페이지 – 국내 거주자</vt:lpstr>
      <vt:lpstr>02_회원가입 페이지 – 국외 거주자</vt:lpstr>
      <vt:lpstr>02_회원가입 페이지 – 만 14세 미만</vt:lpstr>
      <vt:lpstr>02_회원가입 페이지 – 공통 양식</vt:lpstr>
      <vt:lpstr>02_회원가입 페이지 – 가입 완료 시</vt:lpstr>
      <vt:lpstr>03_예매 – 항공권 예매</vt:lpstr>
      <vt:lpstr>03_예매 – 항공권 예매</vt:lpstr>
      <vt:lpstr>03_예매 – 항공권 예매</vt:lpstr>
      <vt:lpstr>03_예매 – 항공권 예매</vt:lpstr>
      <vt:lpstr>03_예매 – 항공권 예매</vt:lpstr>
      <vt:lpstr>03_예매 – 항공권 예매</vt:lpstr>
      <vt:lpstr>03_예매 – 항공권 예매</vt:lpstr>
      <vt:lpstr>03_예매 – 포인트 예매</vt:lpstr>
      <vt:lpstr>03_예매 – 포인트 예매</vt:lpstr>
      <vt:lpstr>03_예매 – 포인트 예매</vt:lpstr>
      <vt:lpstr>03_예매 – 포인트 예매</vt:lpstr>
      <vt:lpstr>03_예매 – 이벤트</vt:lpstr>
      <vt:lpstr>03_예매 – 이벤트</vt:lpstr>
      <vt:lpstr>03_예매 – 이벤트</vt:lpstr>
      <vt:lpstr>03_예매 – 이벤트</vt:lpstr>
      <vt:lpstr>03_예매 – 운임안내</vt:lpstr>
      <vt:lpstr>03_예매 – 운임안내</vt:lpstr>
      <vt:lpstr>03_예매 – 운임안내</vt:lpstr>
      <vt:lpstr>03_예매 – 운임안내</vt:lpstr>
      <vt:lpstr>04_조회/체크인</vt:lpstr>
      <vt:lpstr>04_조회/체크인  -  예약조회</vt:lpstr>
      <vt:lpstr>04_조회/체크인  -  온라인 체크인</vt:lpstr>
      <vt:lpstr>04_조회/체크인  -  온라인 체크인</vt:lpstr>
      <vt:lpstr>04_조회/체크인  -  온라인 체크인</vt:lpstr>
      <vt:lpstr>04_조회/체크인  -  온라인 체크인</vt:lpstr>
      <vt:lpstr>04_조회/체크인  -  출도착 조회</vt:lpstr>
      <vt:lpstr>04_조회/체크인  -  출도착 조회</vt:lpstr>
      <vt:lpstr>04_조회/체크인  -  출도착 조회</vt:lpstr>
      <vt:lpstr>05_프레미아 멤버스</vt:lpstr>
      <vt:lpstr>05_프레미아 멤버스  -  회원등급 및 혜택</vt:lpstr>
      <vt:lpstr>05_프레미아 멤버스  -  포인트 적립</vt:lpstr>
      <vt:lpstr>05_프레미아 멤버스  -  포인트 적립</vt:lpstr>
      <vt:lpstr>05_프레미아 멤버스  -  포인트 사용</vt:lpstr>
      <vt:lpstr>06_기내</vt:lpstr>
      <vt:lpstr>06_기내 – 클래스별 서비스</vt:lpstr>
      <vt:lpstr>06_기내 – 기내 서비스</vt:lpstr>
      <vt:lpstr>06_기내 – 기내 엔터테인먼트</vt:lpstr>
      <vt:lpstr>06_기내 – 항공기 소개</vt:lpstr>
      <vt:lpstr>07_서비스 안내 </vt:lpstr>
      <vt:lpstr>07_서비스 안내 - 수하물 (운송제한물품) </vt:lpstr>
      <vt:lpstr>07_서비스 안내 - 수하물 (운송제한물품) </vt:lpstr>
      <vt:lpstr>07_서비스 안내 - 수하물 (무료 수하물) </vt:lpstr>
      <vt:lpstr>07_서비스 안내 - 수하물 (무료 수하물) </vt:lpstr>
      <vt:lpstr>07_서비스 안내 - 수하물 (초과수하물) </vt:lpstr>
      <vt:lpstr>07_서비스 안내 - 수하물 (수하물 파손/분실) </vt:lpstr>
      <vt:lpstr>07_서비스 안내 - 수하물 (수하물 파손/분실) </vt:lpstr>
      <vt:lpstr>07_서비스 안내 – 취항지 공항 정보 (인천국제공항) </vt:lpstr>
      <vt:lpstr>07_서비스 안내  -  고객지원_공지사항</vt:lpstr>
      <vt:lpstr>07_서비스 안내  -  고객지원_자주 묻는 질문</vt:lpstr>
      <vt:lpstr>07_서비스 안내  -  고객지원_기내 분실물 센터</vt:lpstr>
      <vt:lpstr>07_서비스 안내  -  고객지원_출입국 규정 정보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revision>325</cp:revision>
  <dcterms:created xsi:type="dcterms:W3CDTF">2010-02-01T08:03:16Z</dcterms:created>
  <dcterms:modified xsi:type="dcterms:W3CDTF">2024-03-16T13:51:07Z</dcterms:modified>
  <cp:category>www.slidemembers.com</cp:category>
</cp:coreProperties>
</file>